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Lora"/>
      <p:regular r:id="rId35"/>
      <p:bold r:id="rId36"/>
      <p:italic r:id="rId37"/>
      <p:boldItalic r:id="rId38"/>
    </p:embeddedFont>
    <p:embeddedFont>
      <p:font typeface="Lexen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1" roundtripDataSignature="AMtx7mgiAAycRUIW5qvIDmkXL8iPFkcx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C16FF0-B307-4919-BA41-B9705A3377A8}">
  <a:tblStyle styleId="{98C16FF0-B307-4919-BA41-B9705A3377A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Lora-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Lora-italic.fntdata"/><Relationship Id="rId14" Type="http://schemas.openxmlformats.org/officeDocument/2006/relationships/slide" Target="slides/slide8.xml"/><Relationship Id="rId36" Type="http://schemas.openxmlformats.org/officeDocument/2006/relationships/font" Target="fonts/Lora-bold.fntdata"/><Relationship Id="rId17" Type="http://schemas.openxmlformats.org/officeDocument/2006/relationships/slide" Target="slides/slide11.xml"/><Relationship Id="rId39" Type="http://schemas.openxmlformats.org/officeDocument/2006/relationships/font" Target="fonts/Lexend-regular.fntdata"/><Relationship Id="rId16" Type="http://schemas.openxmlformats.org/officeDocument/2006/relationships/slide" Target="slides/slide10.xml"/><Relationship Id="rId38" Type="http://schemas.openxmlformats.org/officeDocument/2006/relationships/font" Target="fonts/Lor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466a1753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466a1753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0342944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f03429443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466a1753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466a1753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466a1753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466a1753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b4a731ff2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b4a731ff2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466a1753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b466a1753f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466a1753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466a1753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466a1753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466a1753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466a1753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466a1753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466a1753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466a1753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4a731ff2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b4a731ff2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4a731ff2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b4a731ff2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8565ad244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18565ad2443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4a731ff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2b4a731ff2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4a731ff2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b4a731ff25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466a1753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2b466a1753f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466a1753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b466a1753f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4a731ff2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b4a731ff2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466a1753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b466a1753f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 name="Google Shape;1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 name="Shape 16"/>
        <p:cNvGrpSpPr/>
        <p:nvPr/>
      </p:nvGrpSpPr>
      <p:grpSpPr>
        <a:xfrm>
          <a:off x="0" y="0"/>
          <a:ext cx="0" cy="0"/>
          <a:chOff x="0" y="0"/>
          <a:chExt cx="0" cy="0"/>
        </a:xfrm>
      </p:grpSpPr>
      <p:sp>
        <p:nvSpPr>
          <p:cNvPr id="17" name="Google Shape;17;p4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 name="Google Shape;1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 name="Google Shape;21;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4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4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4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4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7"/>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0" name="Google Shape;4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title"/>
          </p:nvPr>
        </p:nvSpPr>
        <p:spPr>
          <a:xfrm>
            <a:off x="311700" y="1037550"/>
            <a:ext cx="8520600" cy="841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ru"/>
              <a:t>Lesson 14: JDBC, Flyway </a:t>
            </a:r>
            <a:endParaRPr/>
          </a:p>
        </p:txBody>
      </p:sp>
      <p:sp>
        <p:nvSpPr>
          <p:cNvPr id="55" name="Google Shape;55;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56" name="Google Shape;56;p1"/>
          <p:cNvPicPr preferRelativeResize="0"/>
          <p:nvPr/>
        </p:nvPicPr>
        <p:blipFill rotWithShape="1">
          <a:blip r:embed="rId3">
            <a:alphaModFix/>
          </a:blip>
          <a:srcRect b="0" l="0" r="0" t="0"/>
          <a:stretch/>
        </p:blipFill>
        <p:spPr>
          <a:xfrm>
            <a:off x="6946350" y="4140675"/>
            <a:ext cx="1885950" cy="800100"/>
          </a:xfrm>
          <a:prstGeom prst="rect">
            <a:avLst/>
          </a:prstGeom>
          <a:noFill/>
          <a:ln>
            <a:noFill/>
          </a:ln>
        </p:spPr>
      </p:pic>
      <p:grpSp>
        <p:nvGrpSpPr>
          <p:cNvPr id="57" name="Google Shape;57;p1"/>
          <p:cNvGrpSpPr/>
          <p:nvPr/>
        </p:nvGrpSpPr>
        <p:grpSpPr>
          <a:xfrm>
            <a:off x="-25800" y="1916325"/>
            <a:ext cx="4970030" cy="1450"/>
            <a:chOff x="-25800" y="1916325"/>
            <a:chExt cx="4970030" cy="1450"/>
          </a:xfrm>
        </p:grpSpPr>
        <p:cxnSp>
          <p:nvCxnSpPr>
            <p:cNvPr id="58" name="Google Shape;58;p1"/>
            <p:cNvCxnSpPr/>
            <p:nvPr/>
          </p:nvCxnSpPr>
          <p:spPr>
            <a:xfrm>
              <a:off x="-25800" y="1916325"/>
              <a:ext cx="1907100" cy="0"/>
            </a:xfrm>
            <a:prstGeom prst="straightConnector1">
              <a:avLst/>
            </a:prstGeom>
            <a:noFill/>
            <a:ln cap="flat" cmpd="sng" w="76200">
              <a:solidFill>
                <a:schemeClr val="dk1"/>
              </a:solidFill>
              <a:prstDash val="solid"/>
              <a:round/>
              <a:headEnd len="sm" w="sm" type="none"/>
              <a:tailEnd len="sm" w="sm" type="none"/>
            </a:ln>
          </p:spPr>
        </p:cxnSp>
        <p:cxnSp>
          <p:nvCxnSpPr>
            <p:cNvPr id="59" name="Google Shape;59;p1"/>
            <p:cNvCxnSpPr/>
            <p:nvPr/>
          </p:nvCxnSpPr>
          <p:spPr>
            <a:xfrm>
              <a:off x="1881300" y="1917775"/>
              <a:ext cx="768300" cy="0"/>
            </a:xfrm>
            <a:prstGeom prst="straightConnector1">
              <a:avLst/>
            </a:prstGeom>
            <a:noFill/>
            <a:ln cap="flat" cmpd="sng" w="76200">
              <a:solidFill>
                <a:schemeClr val="accent5"/>
              </a:solidFill>
              <a:prstDash val="solid"/>
              <a:round/>
              <a:headEnd len="sm" w="sm" type="none"/>
              <a:tailEnd len="sm" w="sm" type="none"/>
            </a:ln>
          </p:spPr>
        </p:cxnSp>
        <p:cxnSp>
          <p:nvCxnSpPr>
            <p:cNvPr id="60" name="Google Shape;60;p1"/>
            <p:cNvCxnSpPr/>
            <p:nvPr/>
          </p:nvCxnSpPr>
          <p:spPr>
            <a:xfrm>
              <a:off x="2643300" y="1917775"/>
              <a:ext cx="768300" cy="0"/>
            </a:xfrm>
            <a:prstGeom prst="straightConnector1">
              <a:avLst/>
            </a:prstGeom>
            <a:noFill/>
            <a:ln cap="flat" cmpd="sng" w="76200">
              <a:solidFill>
                <a:srgbClr val="4A86E8"/>
              </a:solidFill>
              <a:prstDash val="solid"/>
              <a:round/>
              <a:headEnd len="sm" w="sm" type="none"/>
              <a:tailEnd len="sm" w="sm" type="none"/>
            </a:ln>
          </p:spPr>
        </p:cxnSp>
        <p:cxnSp>
          <p:nvCxnSpPr>
            <p:cNvPr id="61" name="Google Shape;61;p1"/>
            <p:cNvCxnSpPr/>
            <p:nvPr/>
          </p:nvCxnSpPr>
          <p:spPr>
            <a:xfrm>
              <a:off x="3405300" y="1917775"/>
              <a:ext cx="768300" cy="0"/>
            </a:xfrm>
            <a:prstGeom prst="straightConnector1">
              <a:avLst/>
            </a:prstGeom>
            <a:noFill/>
            <a:ln cap="flat" cmpd="sng" w="76200">
              <a:solidFill>
                <a:schemeClr val="accent4"/>
              </a:solidFill>
              <a:prstDash val="solid"/>
              <a:round/>
              <a:headEnd len="sm" w="sm" type="none"/>
              <a:tailEnd len="sm" w="sm" type="none"/>
            </a:ln>
          </p:spPr>
        </p:cxnSp>
        <p:cxnSp>
          <p:nvCxnSpPr>
            <p:cNvPr id="62" name="Google Shape;62;p1"/>
            <p:cNvCxnSpPr/>
            <p:nvPr/>
          </p:nvCxnSpPr>
          <p:spPr>
            <a:xfrm>
              <a:off x="4175930" y="1917775"/>
              <a:ext cx="768300" cy="0"/>
            </a:xfrm>
            <a:prstGeom prst="straightConnector1">
              <a:avLst/>
            </a:prstGeom>
            <a:noFill/>
            <a:ln cap="flat" cmpd="sng" w="76200">
              <a:solidFill>
                <a:srgbClr val="FF0000"/>
              </a:solidFill>
              <a:prstDash val="solid"/>
              <a:round/>
              <a:headEnd len="sm" w="sm" type="none"/>
              <a:tailEnd len="sm" w="sm"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b466a1753f_0_17"/>
          <p:cNvSpPr txBox="1"/>
          <p:nvPr>
            <p:ph type="title"/>
          </p:nvPr>
        </p:nvSpPr>
        <p:spPr>
          <a:xfrm>
            <a:off x="5275550" y="2886150"/>
            <a:ext cx="3783600" cy="659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3000">
                <a:solidFill>
                  <a:srgbClr val="006E3C"/>
                </a:solidFill>
                <a:latin typeface="Lexend"/>
                <a:ea typeface="Lexend"/>
                <a:cs typeface="Lexend"/>
                <a:sym typeface="Lexend"/>
              </a:rPr>
              <a:t>is a real database?</a:t>
            </a:r>
            <a:endParaRPr sz="3000">
              <a:solidFill>
                <a:srgbClr val="006E3C"/>
              </a:solidFill>
              <a:latin typeface="Lexend"/>
              <a:ea typeface="Lexend"/>
              <a:cs typeface="Lexend"/>
              <a:sym typeface="Lexend"/>
            </a:endParaRPr>
          </a:p>
        </p:txBody>
      </p:sp>
      <p:sp>
        <p:nvSpPr>
          <p:cNvPr id="135" name="Google Shape;135;g2b466a1753f_0_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36" name="Google Shape;136;g2b466a1753f_0_17"/>
          <p:cNvPicPr preferRelativeResize="0"/>
          <p:nvPr/>
        </p:nvPicPr>
        <p:blipFill>
          <a:blip r:embed="rId3">
            <a:alphaModFix/>
          </a:blip>
          <a:stretch>
            <a:fillRect/>
          </a:stretch>
        </p:blipFill>
        <p:spPr>
          <a:xfrm>
            <a:off x="3936050" y="1221825"/>
            <a:ext cx="1491750" cy="2207275"/>
          </a:xfrm>
          <a:prstGeom prst="rect">
            <a:avLst/>
          </a:prstGeom>
          <a:noFill/>
          <a:ln>
            <a:noFill/>
          </a:ln>
        </p:spPr>
      </p:pic>
      <p:pic>
        <p:nvPicPr>
          <p:cNvPr id="137" name="Google Shape;137;g2b466a1753f_0_17"/>
          <p:cNvPicPr preferRelativeResize="0"/>
          <p:nvPr/>
        </p:nvPicPr>
        <p:blipFill>
          <a:blip r:embed="rId3">
            <a:alphaModFix/>
          </a:blip>
          <a:stretch>
            <a:fillRect/>
          </a:stretch>
        </p:blipFill>
        <p:spPr>
          <a:xfrm flipH="1">
            <a:off x="210775" y="1400400"/>
            <a:ext cx="1680350" cy="2207275"/>
          </a:xfrm>
          <a:prstGeom prst="rect">
            <a:avLst/>
          </a:prstGeom>
          <a:noFill/>
          <a:ln>
            <a:noFill/>
          </a:ln>
        </p:spPr>
      </p:pic>
      <p:pic>
        <p:nvPicPr>
          <p:cNvPr id="138" name="Google Shape;138;g2b466a1753f_0_17"/>
          <p:cNvPicPr preferRelativeResize="0"/>
          <p:nvPr/>
        </p:nvPicPr>
        <p:blipFill>
          <a:blip r:embed="rId4">
            <a:alphaModFix/>
          </a:blip>
          <a:stretch>
            <a:fillRect/>
          </a:stretch>
        </p:blipFill>
        <p:spPr>
          <a:xfrm>
            <a:off x="1326325" y="1147850"/>
            <a:ext cx="3152476" cy="3152476"/>
          </a:xfrm>
          <a:prstGeom prst="rect">
            <a:avLst/>
          </a:prstGeom>
          <a:noFill/>
          <a:ln>
            <a:noFill/>
          </a:ln>
        </p:spPr>
      </p:pic>
      <p:sp>
        <p:nvSpPr>
          <p:cNvPr id="139" name="Google Shape;139;g2b466a1753f_0_17"/>
          <p:cNvSpPr txBox="1"/>
          <p:nvPr/>
        </p:nvSpPr>
        <p:spPr>
          <a:xfrm>
            <a:off x="5543725" y="1507575"/>
            <a:ext cx="3783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8000">
                <a:solidFill>
                  <a:srgbClr val="006E3C"/>
                </a:solidFill>
                <a:latin typeface="Lexend"/>
                <a:ea typeface="Lexend"/>
                <a:cs typeface="Lexend"/>
                <a:sym typeface="Lexend"/>
              </a:rPr>
              <a:t>EXCEL</a:t>
            </a:r>
            <a:endParaRPr sz="8000">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graphicFrame>
        <p:nvGraphicFramePr>
          <p:cNvPr id="144" name="Google Shape;144;g1f034294439_0_5"/>
          <p:cNvGraphicFramePr/>
          <p:nvPr/>
        </p:nvGraphicFramePr>
        <p:xfrm>
          <a:off x="357300" y="1017750"/>
          <a:ext cx="3000000" cy="3000000"/>
        </p:xfrm>
        <a:graphic>
          <a:graphicData uri="http://schemas.openxmlformats.org/drawingml/2006/table">
            <a:tbl>
              <a:tblPr>
                <a:solidFill>
                  <a:srgbClr val="131417"/>
                </a:solidFill>
                <a:tableStyleId>{98C16FF0-B307-4919-BA41-B9705A3377A8}</a:tableStyleId>
              </a:tblPr>
              <a:tblGrid>
                <a:gridCol w="3506000"/>
                <a:gridCol w="2384950"/>
                <a:gridCol w="2538450"/>
              </a:tblGrid>
              <a:tr h="473150">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rPr>
                        <a:t>Action</a:t>
                      </a:r>
                      <a:endParaRPr sz="1200" u="none" cap="none" strike="noStrike">
                        <a:solidFill>
                          <a:srgbClr val="FFFFFF"/>
                        </a:solidFill>
                      </a:endParaRPr>
                    </a:p>
                  </a:txBody>
                  <a:tcPr marT="95250" marB="95250" marR="95250" marL="95250" anchor="ctr">
                    <a:lnB cap="flat" cmpd="sng" w="9525">
                      <a:solidFill>
                        <a:schemeClr val="dk2"/>
                      </a:solidFill>
                      <a:prstDash val="solid"/>
                      <a:round/>
                      <a:headEnd len="sm" w="sm" type="none"/>
                      <a:tailEnd len="sm" w="sm" type="none"/>
                    </a:lnB>
                    <a:solidFill>
                      <a:schemeClr val="dk2"/>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rPr>
                        <a:t>Spring</a:t>
                      </a:r>
                      <a:endParaRPr sz="1200" u="none" cap="none" strike="noStrike">
                        <a:solidFill>
                          <a:srgbClr val="FFFFFF"/>
                        </a:solidFill>
                      </a:endParaRPr>
                    </a:p>
                  </a:txBody>
                  <a:tcPr marT="95250" marB="95250" marR="95250" marL="95250" anchor="ctr">
                    <a:lnB cap="flat" cmpd="sng" w="9525">
                      <a:solidFill>
                        <a:schemeClr val="dk2"/>
                      </a:solidFill>
                      <a:prstDash val="solid"/>
                      <a:round/>
                      <a:headEnd len="sm" w="sm" type="none"/>
                      <a:tailEnd len="sm" w="sm" type="none"/>
                    </a:lnB>
                    <a:solidFill>
                      <a:schemeClr val="dk2"/>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rPr>
                        <a:t>You</a:t>
                      </a:r>
                      <a:endParaRPr sz="1200" u="none" cap="none" strike="noStrike">
                        <a:solidFill>
                          <a:srgbClr val="FFFFFF"/>
                        </a:solidFill>
                      </a:endParaRPr>
                    </a:p>
                  </a:txBody>
                  <a:tcPr marT="95250" marB="95250" marR="95250" marL="95250" anchor="ctr">
                    <a:lnB cap="flat" cmpd="sng" w="9525">
                      <a:solidFill>
                        <a:schemeClr val="dk2"/>
                      </a:solidFill>
                      <a:prstDash val="solid"/>
                      <a:round/>
                      <a:headEnd len="sm" w="sm" type="none"/>
                      <a:tailEnd len="sm" w="sm" type="none"/>
                    </a:lnB>
                    <a:solidFill>
                      <a:schemeClr val="dk2"/>
                    </a:solidFill>
                  </a:tcPr>
                </a:tc>
              </a:tr>
              <a:tr h="307625">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highlight>
                            <a:srgbClr val="131417"/>
                          </a:highlight>
                        </a:rPr>
                        <a:t>Define connection parameters</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highlight>
                            <a:srgbClr val="131417"/>
                          </a:highlight>
                        </a:rPr>
                        <a:t>X</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0125">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highlight>
                            <a:srgbClr val="131417"/>
                          </a:highlight>
                        </a:rPr>
                        <a:t>Open the connection</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highlight>
                            <a:srgbClr val="131417"/>
                          </a:highlight>
                        </a:rPr>
                        <a:t>X</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7625">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highlight>
                            <a:srgbClr val="131417"/>
                          </a:highlight>
                        </a:rPr>
                        <a:t>Specify the SQL statement</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highlight>
                            <a:srgbClr val="131417"/>
                          </a:highlight>
                        </a:rPr>
                        <a:t>X</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30900">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highlight>
                            <a:srgbClr val="131417"/>
                          </a:highlight>
                        </a:rPr>
                        <a:t>Provide SQL statement parameters</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highlight>
                            <a:srgbClr val="131417"/>
                          </a:highlight>
                        </a:rPr>
                        <a:t>X</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56900">
                <a:tc>
                  <a:txBody>
                    <a:bodyPr/>
                    <a:lstStyle/>
                    <a:p>
                      <a:pPr indent="0" lvl="0" marL="0" marR="0" rtl="0" algn="l">
                        <a:lnSpc>
                          <a:spcPct val="115000"/>
                        </a:lnSpc>
                        <a:spcBef>
                          <a:spcPts val="0"/>
                        </a:spcBef>
                        <a:spcAft>
                          <a:spcPts val="0"/>
                        </a:spcAft>
                        <a:buNone/>
                      </a:pPr>
                      <a:r>
                        <a:rPr lang="ru" sz="1200">
                          <a:solidFill>
                            <a:srgbClr val="FFFFFF"/>
                          </a:solidFill>
                          <a:highlight>
                            <a:srgbClr val="131417"/>
                          </a:highlight>
                        </a:rPr>
                        <a:t>Prepare and execute statement</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ru" sz="1200">
                          <a:solidFill>
                            <a:srgbClr val="FFFFFF"/>
                          </a:solidFill>
                          <a:highlight>
                            <a:srgbClr val="131417"/>
                          </a:highlight>
                        </a:rPr>
                        <a:t>X</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92375">
                <a:tc>
                  <a:txBody>
                    <a:bodyPr/>
                    <a:lstStyle/>
                    <a:p>
                      <a:pPr indent="0" lvl="0" marL="0" rtl="0" algn="l">
                        <a:lnSpc>
                          <a:spcPct val="115000"/>
                        </a:lnSpc>
                        <a:spcBef>
                          <a:spcPts val="0"/>
                        </a:spcBef>
                        <a:spcAft>
                          <a:spcPts val="0"/>
                        </a:spcAft>
                        <a:buNone/>
                      </a:pPr>
                      <a:r>
                        <a:rPr lang="ru" sz="1200">
                          <a:solidFill>
                            <a:schemeClr val="dk1"/>
                          </a:solidFill>
                          <a:highlight>
                            <a:srgbClr val="131417"/>
                          </a:highlight>
                        </a:rPr>
                        <a:t>Handle transactions</a:t>
                      </a:r>
                      <a:endParaRPr sz="1200">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ru" sz="1200">
                          <a:solidFill>
                            <a:srgbClr val="FFFFFF"/>
                          </a:solidFill>
                          <a:highlight>
                            <a:srgbClr val="131417"/>
                          </a:highlight>
                        </a:rPr>
                        <a:t>X</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92375">
                <a:tc>
                  <a:txBody>
                    <a:bodyPr/>
                    <a:lstStyle/>
                    <a:p>
                      <a:pPr indent="0" lvl="0" marL="0" marR="0" rtl="0" algn="l">
                        <a:lnSpc>
                          <a:spcPct val="115000"/>
                        </a:lnSpc>
                        <a:spcBef>
                          <a:spcPts val="0"/>
                        </a:spcBef>
                        <a:spcAft>
                          <a:spcPts val="0"/>
                        </a:spcAft>
                        <a:buNone/>
                      </a:pPr>
                      <a:r>
                        <a:rPr lang="ru" sz="1200">
                          <a:solidFill>
                            <a:srgbClr val="FFFFFF"/>
                          </a:solidFill>
                          <a:highlight>
                            <a:srgbClr val="131417"/>
                          </a:highlight>
                        </a:rPr>
                        <a:t>Close connection, statement and result set</a:t>
                      </a:r>
                      <a:endParaRPr sz="1200">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ru" sz="1200">
                          <a:solidFill>
                            <a:srgbClr val="FFFFFF"/>
                          </a:solidFill>
                          <a:highlight>
                            <a:srgbClr val="131417"/>
                          </a:highlight>
                        </a:rPr>
                        <a:t>X</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45" name="Google Shape;145;g1f034294439_0_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Spring JdbcTemplate. Who does what?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b466a1753f_0_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Database connection example</a:t>
            </a:r>
            <a:endParaRPr/>
          </a:p>
        </p:txBody>
      </p:sp>
      <p:sp>
        <p:nvSpPr>
          <p:cNvPr id="151" name="Google Shape;151;g2b466a1753f_0_124"/>
          <p:cNvSpPr txBox="1"/>
          <p:nvPr>
            <p:ph idx="1" type="body"/>
          </p:nvPr>
        </p:nvSpPr>
        <p:spPr>
          <a:xfrm>
            <a:off x="311700" y="1152475"/>
            <a:ext cx="8520600" cy="3416400"/>
          </a:xfrm>
          <a:prstGeom prst="rect">
            <a:avLst/>
          </a:prstGeom>
          <a:solidFill>
            <a:schemeClr val="dk1"/>
          </a:solid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ru" sz="1279">
                <a:solidFill>
                  <a:srgbClr val="9E880D"/>
                </a:solidFill>
                <a:highlight>
                  <a:srgbClr val="FFFFFF"/>
                </a:highlight>
                <a:latin typeface="Courier New"/>
                <a:ea typeface="Courier New"/>
                <a:cs typeface="Courier New"/>
                <a:sym typeface="Courier New"/>
              </a:rPr>
              <a:t>@Configuration</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033B3"/>
                </a:solidFill>
                <a:highlight>
                  <a:srgbClr val="FFFFFF"/>
                </a:highlight>
                <a:latin typeface="Courier New"/>
                <a:ea typeface="Courier New"/>
                <a:cs typeface="Courier New"/>
                <a:sym typeface="Courier New"/>
              </a:rPr>
              <a:t>public class </a:t>
            </a:r>
            <a:r>
              <a:rPr b="1" lang="ru" sz="1279">
                <a:solidFill>
                  <a:srgbClr val="000000"/>
                </a:solidFill>
                <a:highlight>
                  <a:srgbClr val="FFFFFF"/>
                </a:highlight>
                <a:latin typeface="Courier New"/>
                <a:ea typeface="Courier New"/>
                <a:cs typeface="Courier New"/>
                <a:sym typeface="Courier New"/>
              </a:rPr>
              <a:t>DatabaseConfiguration </a:t>
            </a:r>
            <a:r>
              <a:rPr b="1" lang="ru" sz="1279">
                <a:solidFill>
                  <a:srgbClr val="080808"/>
                </a:solidFill>
                <a:highlight>
                  <a:srgbClr val="FFFFFF"/>
                </a:highlight>
                <a:latin typeface="Courier New"/>
                <a:ea typeface="Courier New"/>
                <a:cs typeface="Courier New"/>
                <a:sym typeface="Courier New"/>
              </a:rPr>
              <a:t>{</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9E880D"/>
                </a:solidFill>
                <a:highlight>
                  <a:srgbClr val="FFFFFF"/>
                </a:highlight>
                <a:latin typeface="Courier New"/>
                <a:ea typeface="Courier New"/>
                <a:cs typeface="Courier New"/>
                <a:sym typeface="Courier New"/>
              </a:rPr>
              <a:t>@Bean</a:t>
            </a:r>
            <a:endParaRPr b="1" sz="1279">
              <a:solidFill>
                <a:srgbClr val="9E880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9E880D"/>
                </a:solidFill>
                <a:highlight>
                  <a:srgbClr val="FFFFFF"/>
                </a:highlight>
                <a:latin typeface="Courier New"/>
                <a:ea typeface="Courier New"/>
                <a:cs typeface="Courier New"/>
                <a:sym typeface="Courier New"/>
              </a:rPr>
              <a:t>   </a:t>
            </a:r>
            <a:r>
              <a:rPr b="1" lang="ru" sz="1279">
                <a:solidFill>
                  <a:srgbClr val="0033B3"/>
                </a:solidFill>
                <a:highlight>
                  <a:srgbClr val="FFFFFF"/>
                </a:highlight>
                <a:latin typeface="Courier New"/>
                <a:ea typeface="Courier New"/>
                <a:cs typeface="Courier New"/>
                <a:sym typeface="Courier New"/>
              </a:rPr>
              <a:t>public </a:t>
            </a:r>
            <a:r>
              <a:rPr b="1" lang="ru" sz="1279">
                <a:solidFill>
                  <a:srgbClr val="000000"/>
                </a:solidFill>
                <a:highlight>
                  <a:srgbClr val="FFFFFF"/>
                </a:highlight>
                <a:latin typeface="Courier New"/>
                <a:ea typeface="Courier New"/>
                <a:cs typeface="Courier New"/>
                <a:sym typeface="Courier New"/>
              </a:rPr>
              <a:t>DataSource </a:t>
            </a:r>
            <a:r>
              <a:rPr b="1" lang="ru" sz="1279">
                <a:solidFill>
                  <a:srgbClr val="00627A"/>
                </a:solidFill>
                <a:highlight>
                  <a:srgbClr val="FFFFFF"/>
                </a:highlight>
                <a:latin typeface="Courier New"/>
                <a:ea typeface="Courier New"/>
                <a:cs typeface="Courier New"/>
                <a:sym typeface="Courier New"/>
              </a:rPr>
              <a:t>datasource</a:t>
            </a:r>
            <a:r>
              <a:rPr b="1" lang="ru" sz="1279">
                <a:solidFill>
                  <a:srgbClr val="080808"/>
                </a:solidFill>
                <a:highlight>
                  <a:srgbClr val="FFFFFF"/>
                </a:highlight>
                <a:latin typeface="Courier New"/>
                <a:ea typeface="Courier New"/>
                <a:cs typeface="Courier New"/>
                <a:sym typeface="Courier New"/>
              </a:rPr>
              <a:t>(</a:t>
            </a:r>
            <a:r>
              <a:rPr b="1" lang="ru" sz="1279">
                <a:solidFill>
                  <a:srgbClr val="9E880D"/>
                </a:solidFill>
                <a:highlight>
                  <a:srgbClr val="FFFFFF"/>
                </a:highlight>
                <a:latin typeface="Courier New"/>
                <a:ea typeface="Courier New"/>
                <a:cs typeface="Courier New"/>
                <a:sym typeface="Courier New"/>
              </a:rPr>
              <a:t>@Value</a:t>
            </a:r>
            <a:r>
              <a:rPr b="1" lang="ru" sz="1279">
                <a:solidFill>
                  <a:srgbClr val="080808"/>
                </a:solidFill>
                <a:highlight>
                  <a:srgbClr val="FFFFFF"/>
                </a:highlight>
                <a:latin typeface="Courier New"/>
                <a:ea typeface="Courier New"/>
                <a:cs typeface="Courier New"/>
                <a:sym typeface="Courier New"/>
              </a:rPr>
              <a:t>(</a:t>
            </a:r>
            <a:r>
              <a:rPr b="1" lang="ru" sz="1279">
                <a:solidFill>
                  <a:srgbClr val="067D17"/>
                </a:solidFill>
                <a:highlight>
                  <a:srgbClr val="FFFFFF"/>
                </a:highlight>
                <a:latin typeface="Courier New"/>
                <a:ea typeface="Courier New"/>
                <a:cs typeface="Courier New"/>
                <a:sym typeface="Courier New"/>
              </a:rPr>
              <a:t>"${spring.datasource.url}"</a:t>
            </a:r>
            <a:r>
              <a:rPr b="1" lang="ru" sz="1279">
                <a:solidFill>
                  <a:srgbClr val="080808"/>
                </a:solidFill>
                <a:highlight>
                  <a:srgbClr val="FFFFFF"/>
                </a:highlight>
                <a:latin typeface="Courier New"/>
                <a:ea typeface="Courier New"/>
                <a:cs typeface="Courier New"/>
                <a:sym typeface="Courier New"/>
              </a:rPr>
              <a:t>) </a:t>
            </a:r>
            <a:r>
              <a:rPr b="1" lang="ru" sz="1279">
                <a:solidFill>
                  <a:srgbClr val="000000"/>
                </a:solidFill>
                <a:highlight>
                  <a:srgbClr val="FFFFFF"/>
                </a:highlight>
                <a:latin typeface="Courier New"/>
                <a:ea typeface="Courier New"/>
                <a:cs typeface="Courier New"/>
                <a:sym typeface="Courier New"/>
              </a:rPr>
              <a:t>String jdbcUrl</a:t>
            </a:r>
            <a:r>
              <a:rPr b="1" lang="ru" sz="1279">
                <a:solidFill>
                  <a:srgbClr val="080808"/>
                </a:solidFill>
                <a:highlight>
                  <a:srgbClr val="FFFFFF"/>
                </a:highlight>
                <a:latin typeface="Courier New"/>
                <a:ea typeface="Courier New"/>
                <a:cs typeface="Courier New"/>
                <a:sym typeface="Courier New"/>
              </a:rPr>
              <a:t>,</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9E880D"/>
                </a:solidFill>
                <a:highlight>
                  <a:srgbClr val="FFFFFF"/>
                </a:highlight>
                <a:latin typeface="Courier New"/>
                <a:ea typeface="Courier New"/>
                <a:cs typeface="Courier New"/>
                <a:sym typeface="Courier New"/>
              </a:rPr>
              <a:t>@Value</a:t>
            </a:r>
            <a:r>
              <a:rPr b="1" lang="ru" sz="1279">
                <a:solidFill>
                  <a:srgbClr val="080808"/>
                </a:solidFill>
                <a:highlight>
                  <a:srgbClr val="FFFFFF"/>
                </a:highlight>
                <a:latin typeface="Courier New"/>
                <a:ea typeface="Courier New"/>
                <a:cs typeface="Courier New"/>
                <a:sym typeface="Courier New"/>
              </a:rPr>
              <a:t>(</a:t>
            </a:r>
            <a:r>
              <a:rPr b="1" lang="ru" sz="1279">
                <a:solidFill>
                  <a:srgbClr val="067D17"/>
                </a:solidFill>
                <a:highlight>
                  <a:srgbClr val="FFFFFF"/>
                </a:highlight>
                <a:latin typeface="Courier New"/>
                <a:ea typeface="Courier New"/>
                <a:cs typeface="Courier New"/>
                <a:sym typeface="Courier New"/>
              </a:rPr>
              <a:t>"${spring.datasource.username}"</a:t>
            </a:r>
            <a:r>
              <a:rPr b="1" lang="ru" sz="1279">
                <a:solidFill>
                  <a:srgbClr val="080808"/>
                </a:solidFill>
                <a:highlight>
                  <a:srgbClr val="FFFFFF"/>
                </a:highlight>
                <a:latin typeface="Courier New"/>
                <a:ea typeface="Courier New"/>
                <a:cs typeface="Courier New"/>
                <a:sym typeface="Courier New"/>
              </a:rPr>
              <a:t>) </a:t>
            </a:r>
            <a:r>
              <a:rPr b="1" lang="ru" sz="1279">
                <a:solidFill>
                  <a:srgbClr val="000000"/>
                </a:solidFill>
                <a:highlight>
                  <a:srgbClr val="FFFFFF"/>
                </a:highlight>
                <a:latin typeface="Courier New"/>
                <a:ea typeface="Courier New"/>
                <a:cs typeface="Courier New"/>
                <a:sym typeface="Courier New"/>
              </a:rPr>
              <a:t>String username</a:t>
            </a:r>
            <a:r>
              <a:rPr b="1" lang="ru" sz="1279">
                <a:solidFill>
                  <a:srgbClr val="080808"/>
                </a:solidFill>
                <a:highlight>
                  <a:srgbClr val="FFFFFF"/>
                </a:highlight>
                <a:latin typeface="Courier New"/>
                <a:ea typeface="Courier New"/>
                <a:cs typeface="Courier New"/>
                <a:sym typeface="Courier New"/>
              </a:rPr>
              <a:t>,</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9E880D"/>
                </a:solidFill>
                <a:highlight>
                  <a:srgbClr val="FFFFFF"/>
                </a:highlight>
                <a:latin typeface="Courier New"/>
                <a:ea typeface="Courier New"/>
                <a:cs typeface="Courier New"/>
                <a:sym typeface="Courier New"/>
              </a:rPr>
              <a:t>@Value</a:t>
            </a:r>
            <a:r>
              <a:rPr b="1" lang="ru" sz="1279">
                <a:solidFill>
                  <a:srgbClr val="080808"/>
                </a:solidFill>
                <a:highlight>
                  <a:srgbClr val="FFFFFF"/>
                </a:highlight>
                <a:latin typeface="Courier New"/>
                <a:ea typeface="Courier New"/>
                <a:cs typeface="Courier New"/>
                <a:sym typeface="Courier New"/>
              </a:rPr>
              <a:t>(</a:t>
            </a:r>
            <a:r>
              <a:rPr b="1" lang="ru" sz="1279">
                <a:solidFill>
                  <a:srgbClr val="067D17"/>
                </a:solidFill>
                <a:highlight>
                  <a:srgbClr val="FFFFFF"/>
                </a:highlight>
                <a:latin typeface="Courier New"/>
                <a:ea typeface="Courier New"/>
                <a:cs typeface="Courier New"/>
                <a:sym typeface="Courier New"/>
              </a:rPr>
              <a:t>"${spring.datasource.password}"</a:t>
            </a:r>
            <a:r>
              <a:rPr b="1" lang="ru" sz="1279">
                <a:solidFill>
                  <a:srgbClr val="080808"/>
                </a:solidFill>
                <a:highlight>
                  <a:srgbClr val="FFFFFF"/>
                </a:highlight>
                <a:latin typeface="Courier New"/>
                <a:ea typeface="Courier New"/>
                <a:cs typeface="Courier New"/>
                <a:sym typeface="Courier New"/>
              </a:rPr>
              <a:t>) </a:t>
            </a:r>
            <a:r>
              <a:rPr b="1" lang="ru" sz="1279">
                <a:solidFill>
                  <a:srgbClr val="000000"/>
                </a:solidFill>
                <a:highlight>
                  <a:srgbClr val="FFFFFF"/>
                </a:highlight>
                <a:latin typeface="Courier New"/>
                <a:ea typeface="Courier New"/>
                <a:cs typeface="Courier New"/>
                <a:sym typeface="Courier New"/>
              </a:rPr>
              <a:t>String password</a:t>
            </a:r>
            <a:r>
              <a:rPr b="1" lang="ru" sz="1279">
                <a:solidFill>
                  <a:srgbClr val="080808"/>
                </a:solidFill>
                <a:highlight>
                  <a:srgbClr val="FFFFFF"/>
                </a:highlight>
                <a:latin typeface="Courier New"/>
                <a:ea typeface="Courier New"/>
                <a:cs typeface="Courier New"/>
                <a:sym typeface="Courier New"/>
              </a:rPr>
              <a:t>,</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9E880D"/>
                </a:solidFill>
                <a:highlight>
                  <a:srgbClr val="FFFFFF"/>
                </a:highlight>
                <a:latin typeface="Courier New"/>
                <a:ea typeface="Courier New"/>
                <a:cs typeface="Courier New"/>
                <a:sym typeface="Courier New"/>
              </a:rPr>
              <a:t>@Value</a:t>
            </a:r>
            <a:r>
              <a:rPr b="1" lang="ru" sz="1279">
                <a:solidFill>
                  <a:srgbClr val="080808"/>
                </a:solidFill>
                <a:highlight>
                  <a:srgbClr val="FFFFFF"/>
                </a:highlight>
                <a:latin typeface="Courier New"/>
                <a:ea typeface="Courier New"/>
                <a:cs typeface="Courier New"/>
                <a:sym typeface="Courier New"/>
              </a:rPr>
              <a:t>(</a:t>
            </a:r>
            <a:r>
              <a:rPr b="1" lang="ru" sz="1279">
                <a:solidFill>
                  <a:srgbClr val="067D17"/>
                </a:solidFill>
                <a:highlight>
                  <a:srgbClr val="FFFFFF"/>
                </a:highlight>
                <a:latin typeface="Courier New"/>
                <a:ea typeface="Courier New"/>
                <a:cs typeface="Courier New"/>
                <a:sym typeface="Courier New"/>
              </a:rPr>
              <a:t>"${spring.datasource.driver-class-name}"</a:t>
            </a:r>
            <a:r>
              <a:rPr b="1" lang="ru" sz="1279">
                <a:solidFill>
                  <a:srgbClr val="080808"/>
                </a:solidFill>
                <a:highlight>
                  <a:srgbClr val="FFFFFF"/>
                </a:highlight>
                <a:latin typeface="Courier New"/>
                <a:ea typeface="Courier New"/>
                <a:cs typeface="Courier New"/>
                <a:sym typeface="Courier New"/>
              </a:rPr>
              <a:t>) </a:t>
            </a:r>
            <a:r>
              <a:rPr b="1" lang="ru" sz="1279">
                <a:solidFill>
                  <a:srgbClr val="000000"/>
                </a:solidFill>
                <a:highlight>
                  <a:srgbClr val="FFFFFF"/>
                </a:highlight>
                <a:latin typeface="Courier New"/>
                <a:ea typeface="Courier New"/>
                <a:cs typeface="Courier New"/>
                <a:sym typeface="Courier New"/>
              </a:rPr>
              <a:t>String driverClassName</a:t>
            </a:r>
            <a:r>
              <a:rPr b="1" lang="ru" sz="1279">
                <a:solidFill>
                  <a:srgbClr val="080808"/>
                </a:solidFill>
                <a:highlight>
                  <a:srgbClr val="FFFFFF"/>
                </a:highlight>
                <a:latin typeface="Courier New"/>
                <a:ea typeface="Courier New"/>
                <a:cs typeface="Courier New"/>
                <a:sym typeface="Courier New"/>
              </a:rPr>
              <a:t>) {</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000000"/>
                </a:solidFill>
                <a:highlight>
                  <a:srgbClr val="FFFFFF"/>
                </a:highlight>
                <a:latin typeface="Courier New"/>
                <a:ea typeface="Courier New"/>
                <a:cs typeface="Courier New"/>
                <a:sym typeface="Courier New"/>
              </a:rPr>
              <a:t>HikariDataSource dataSource </a:t>
            </a:r>
            <a:r>
              <a:rPr b="1" lang="ru" sz="1279">
                <a:solidFill>
                  <a:srgbClr val="080808"/>
                </a:solidFill>
                <a:highlight>
                  <a:srgbClr val="FFFFFF"/>
                </a:highlight>
                <a:latin typeface="Courier New"/>
                <a:ea typeface="Courier New"/>
                <a:cs typeface="Courier New"/>
                <a:sym typeface="Courier New"/>
              </a:rPr>
              <a:t>= </a:t>
            </a:r>
            <a:r>
              <a:rPr b="1" lang="ru" sz="1279">
                <a:solidFill>
                  <a:srgbClr val="0033B3"/>
                </a:solidFill>
                <a:highlight>
                  <a:srgbClr val="FFFFFF"/>
                </a:highlight>
                <a:latin typeface="Courier New"/>
                <a:ea typeface="Courier New"/>
                <a:cs typeface="Courier New"/>
                <a:sym typeface="Courier New"/>
              </a:rPr>
              <a:t>new </a:t>
            </a:r>
            <a:r>
              <a:rPr b="1" lang="ru" sz="1279">
                <a:solidFill>
                  <a:srgbClr val="080808"/>
                </a:solidFill>
                <a:highlight>
                  <a:srgbClr val="FFFFFF"/>
                </a:highlight>
                <a:latin typeface="Courier New"/>
                <a:ea typeface="Courier New"/>
                <a:cs typeface="Courier New"/>
                <a:sym typeface="Courier New"/>
              </a:rPr>
              <a:t>HikariDataSource();</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000000"/>
                </a:solidFill>
                <a:highlight>
                  <a:srgbClr val="FFFFFF"/>
                </a:highlight>
                <a:latin typeface="Courier New"/>
                <a:ea typeface="Courier New"/>
                <a:cs typeface="Courier New"/>
                <a:sym typeface="Courier New"/>
              </a:rPr>
              <a:t>dataSource</a:t>
            </a:r>
            <a:r>
              <a:rPr b="1" lang="ru" sz="1279">
                <a:solidFill>
                  <a:srgbClr val="080808"/>
                </a:solidFill>
                <a:highlight>
                  <a:srgbClr val="FFFFFF"/>
                </a:highlight>
                <a:latin typeface="Courier New"/>
                <a:ea typeface="Courier New"/>
                <a:cs typeface="Courier New"/>
                <a:sym typeface="Courier New"/>
              </a:rPr>
              <a:t>.setJdbcUrl(</a:t>
            </a:r>
            <a:r>
              <a:rPr b="1" lang="ru" sz="1279">
                <a:solidFill>
                  <a:srgbClr val="000000"/>
                </a:solidFill>
                <a:highlight>
                  <a:srgbClr val="FFFFFF"/>
                </a:highlight>
                <a:latin typeface="Courier New"/>
                <a:ea typeface="Courier New"/>
                <a:cs typeface="Courier New"/>
                <a:sym typeface="Courier New"/>
              </a:rPr>
              <a:t>jdbcUrl</a:t>
            </a:r>
            <a:r>
              <a:rPr b="1" lang="ru" sz="1279">
                <a:solidFill>
                  <a:srgbClr val="080808"/>
                </a:solidFill>
                <a:highlight>
                  <a:srgbClr val="FFFFFF"/>
                </a:highlight>
                <a:latin typeface="Courier New"/>
                <a:ea typeface="Courier New"/>
                <a:cs typeface="Courier New"/>
                <a:sym typeface="Courier New"/>
              </a:rPr>
              <a:t>);</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000000"/>
                </a:solidFill>
                <a:highlight>
                  <a:srgbClr val="FFFFFF"/>
                </a:highlight>
                <a:latin typeface="Courier New"/>
                <a:ea typeface="Courier New"/>
                <a:cs typeface="Courier New"/>
                <a:sym typeface="Courier New"/>
              </a:rPr>
              <a:t>dataSource</a:t>
            </a:r>
            <a:r>
              <a:rPr b="1" lang="ru" sz="1279">
                <a:solidFill>
                  <a:srgbClr val="080808"/>
                </a:solidFill>
                <a:highlight>
                  <a:srgbClr val="FFFFFF"/>
                </a:highlight>
                <a:latin typeface="Courier New"/>
                <a:ea typeface="Courier New"/>
                <a:cs typeface="Courier New"/>
                <a:sym typeface="Courier New"/>
              </a:rPr>
              <a:t>.setUsername(</a:t>
            </a:r>
            <a:r>
              <a:rPr b="1" lang="ru" sz="1279">
                <a:solidFill>
                  <a:srgbClr val="000000"/>
                </a:solidFill>
                <a:highlight>
                  <a:srgbClr val="FFFFFF"/>
                </a:highlight>
                <a:latin typeface="Courier New"/>
                <a:ea typeface="Courier New"/>
                <a:cs typeface="Courier New"/>
                <a:sym typeface="Courier New"/>
              </a:rPr>
              <a:t>username</a:t>
            </a:r>
            <a:r>
              <a:rPr b="1" lang="ru" sz="1279">
                <a:solidFill>
                  <a:srgbClr val="080808"/>
                </a:solidFill>
                <a:highlight>
                  <a:srgbClr val="FFFFFF"/>
                </a:highlight>
                <a:latin typeface="Courier New"/>
                <a:ea typeface="Courier New"/>
                <a:cs typeface="Courier New"/>
                <a:sym typeface="Courier New"/>
              </a:rPr>
              <a:t>);</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000000"/>
                </a:solidFill>
                <a:highlight>
                  <a:srgbClr val="FFFFFF"/>
                </a:highlight>
                <a:latin typeface="Courier New"/>
                <a:ea typeface="Courier New"/>
                <a:cs typeface="Courier New"/>
                <a:sym typeface="Courier New"/>
              </a:rPr>
              <a:t>dataSource</a:t>
            </a:r>
            <a:r>
              <a:rPr b="1" lang="ru" sz="1279">
                <a:solidFill>
                  <a:srgbClr val="080808"/>
                </a:solidFill>
                <a:highlight>
                  <a:srgbClr val="FFFFFF"/>
                </a:highlight>
                <a:latin typeface="Courier New"/>
                <a:ea typeface="Courier New"/>
                <a:cs typeface="Courier New"/>
                <a:sym typeface="Courier New"/>
              </a:rPr>
              <a:t>.setPassword(</a:t>
            </a:r>
            <a:r>
              <a:rPr b="1" lang="ru" sz="1279">
                <a:solidFill>
                  <a:srgbClr val="000000"/>
                </a:solidFill>
                <a:highlight>
                  <a:srgbClr val="FFFFFF"/>
                </a:highlight>
                <a:latin typeface="Courier New"/>
                <a:ea typeface="Courier New"/>
                <a:cs typeface="Courier New"/>
                <a:sym typeface="Courier New"/>
              </a:rPr>
              <a:t>password</a:t>
            </a:r>
            <a:r>
              <a:rPr b="1" lang="ru" sz="1279">
                <a:solidFill>
                  <a:srgbClr val="080808"/>
                </a:solidFill>
                <a:highlight>
                  <a:srgbClr val="FFFFFF"/>
                </a:highlight>
                <a:latin typeface="Courier New"/>
                <a:ea typeface="Courier New"/>
                <a:cs typeface="Courier New"/>
                <a:sym typeface="Courier New"/>
              </a:rPr>
              <a:t>);</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000000"/>
                </a:solidFill>
                <a:highlight>
                  <a:srgbClr val="FFFFFF"/>
                </a:highlight>
                <a:latin typeface="Courier New"/>
                <a:ea typeface="Courier New"/>
                <a:cs typeface="Courier New"/>
                <a:sym typeface="Courier New"/>
              </a:rPr>
              <a:t>dataSource</a:t>
            </a:r>
            <a:r>
              <a:rPr b="1" lang="ru" sz="1279">
                <a:solidFill>
                  <a:srgbClr val="080808"/>
                </a:solidFill>
                <a:highlight>
                  <a:srgbClr val="FFFFFF"/>
                </a:highlight>
                <a:latin typeface="Courier New"/>
                <a:ea typeface="Courier New"/>
                <a:cs typeface="Courier New"/>
                <a:sym typeface="Courier New"/>
              </a:rPr>
              <a:t>.setDriverClassName(</a:t>
            </a:r>
            <a:r>
              <a:rPr b="1" lang="ru" sz="1279">
                <a:solidFill>
                  <a:srgbClr val="000000"/>
                </a:solidFill>
                <a:highlight>
                  <a:srgbClr val="FFFFFF"/>
                </a:highlight>
                <a:latin typeface="Courier New"/>
                <a:ea typeface="Courier New"/>
                <a:cs typeface="Courier New"/>
                <a:sym typeface="Courier New"/>
              </a:rPr>
              <a:t>driverClassName</a:t>
            </a:r>
            <a:r>
              <a:rPr b="1" lang="ru" sz="1279">
                <a:solidFill>
                  <a:srgbClr val="080808"/>
                </a:solidFill>
                <a:highlight>
                  <a:srgbClr val="FFFFFF"/>
                </a:highlight>
                <a:latin typeface="Courier New"/>
                <a:ea typeface="Courier New"/>
                <a:cs typeface="Courier New"/>
                <a:sym typeface="Courier New"/>
              </a:rPr>
              <a:t>);</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0033B3"/>
                </a:solidFill>
                <a:highlight>
                  <a:srgbClr val="FFFFFF"/>
                </a:highlight>
                <a:latin typeface="Courier New"/>
                <a:ea typeface="Courier New"/>
                <a:cs typeface="Courier New"/>
                <a:sym typeface="Courier New"/>
              </a:rPr>
              <a:t>return </a:t>
            </a:r>
            <a:r>
              <a:rPr b="1" lang="ru" sz="1279">
                <a:solidFill>
                  <a:srgbClr val="000000"/>
                </a:solidFill>
                <a:highlight>
                  <a:srgbClr val="FFFFFF"/>
                </a:highlight>
                <a:latin typeface="Courier New"/>
                <a:ea typeface="Courier New"/>
                <a:cs typeface="Courier New"/>
                <a:sym typeface="Courier New"/>
              </a:rPr>
              <a:t>dataSource</a:t>
            </a:r>
            <a:r>
              <a:rPr b="1" lang="ru" sz="1279">
                <a:solidFill>
                  <a:srgbClr val="080808"/>
                </a:solidFill>
                <a:highlight>
                  <a:srgbClr val="FFFFFF"/>
                </a:highlight>
                <a:latin typeface="Courier New"/>
                <a:ea typeface="Courier New"/>
                <a:cs typeface="Courier New"/>
                <a:sym typeface="Courier New"/>
              </a:rPr>
              <a:t>;</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9E880D"/>
                </a:solidFill>
                <a:highlight>
                  <a:srgbClr val="FFFFFF"/>
                </a:highlight>
                <a:latin typeface="Courier New"/>
                <a:ea typeface="Courier New"/>
                <a:cs typeface="Courier New"/>
                <a:sym typeface="Courier New"/>
              </a:rPr>
              <a:t>@Bean</a:t>
            </a:r>
            <a:endParaRPr b="1" sz="1279">
              <a:solidFill>
                <a:srgbClr val="9E880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9E880D"/>
                </a:solidFill>
                <a:highlight>
                  <a:srgbClr val="FFFFFF"/>
                </a:highlight>
                <a:latin typeface="Courier New"/>
                <a:ea typeface="Courier New"/>
                <a:cs typeface="Courier New"/>
                <a:sym typeface="Courier New"/>
              </a:rPr>
              <a:t>   </a:t>
            </a:r>
            <a:r>
              <a:rPr b="1" lang="ru" sz="1279">
                <a:solidFill>
                  <a:srgbClr val="0033B3"/>
                </a:solidFill>
                <a:highlight>
                  <a:srgbClr val="FFFFFF"/>
                </a:highlight>
                <a:latin typeface="Courier New"/>
                <a:ea typeface="Courier New"/>
                <a:cs typeface="Courier New"/>
                <a:sym typeface="Courier New"/>
              </a:rPr>
              <a:t>public </a:t>
            </a:r>
            <a:r>
              <a:rPr b="1" lang="ru" sz="1279">
                <a:solidFill>
                  <a:srgbClr val="000000"/>
                </a:solidFill>
                <a:highlight>
                  <a:srgbClr val="FFFFFF"/>
                </a:highlight>
                <a:latin typeface="Courier New"/>
                <a:ea typeface="Courier New"/>
                <a:cs typeface="Courier New"/>
                <a:sym typeface="Courier New"/>
              </a:rPr>
              <a:t>NamedParameterJdbcTemplate </a:t>
            </a:r>
            <a:r>
              <a:rPr b="1" lang="ru" sz="1279">
                <a:solidFill>
                  <a:srgbClr val="00627A"/>
                </a:solidFill>
                <a:highlight>
                  <a:srgbClr val="FFFFFF"/>
                </a:highlight>
                <a:latin typeface="Courier New"/>
                <a:ea typeface="Courier New"/>
                <a:cs typeface="Courier New"/>
                <a:sym typeface="Courier New"/>
              </a:rPr>
              <a:t>namedParameterJdbcTemplate</a:t>
            </a:r>
            <a:r>
              <a:rPr b="1" lang="ru" sz="1279">
                <a:solidFill>
                  <a:srgbClr val="080808"/>
                </a:solidFill>
                <a:highlight>
                  <a:srgbClr val="FFFFFF"/>
                </a:highlight>
                <a:latin typeface="Courier New"/>
                <a:ea typeface="Courier New"/>
                <a:cs typeface="Courier New"/>
                <a:sym typeface="Courier New"/>
              </a:rPr>
              <a:t>(</a:t>
            </a:r>
            <a:r>
              <a:rPr b="1" lang="ru" sz="1279">
                <a:solidFill>
                  <a:srgbClr val="000000"/>
                </a:solidFill>
                <a:highlight>
                  <a:srgbClr val="FFFFFF"/>
                </a:highlight>
                <a:latin typeface="Courier New"/>
                <a:ea typeface="Courier New"/>
                <a:cs typeface="Courier New"/>
                <a:sym typeface="Courier New"/>
              </a:rPr>
              <a:t>DataSource dataSource</a:t>
            </a:r>
            <a:r>
              <a:rPr b="1" lang="ru" sz="1279">
                <a:solidFill>
                  <a:srgbClr val="080808"/>
                </a:solidFill>
                <a:highlight>
                  <a:srgbClr val="FFFFFF"/>
                </a:highlight>
                <a:latin typeface="Courier New"/>
                <a:ea typeface="Courier New"/>
                <a:cs typeface="Courier New"/>
                <a:sym typeface="Courier New"/>
              </a:rPr>
              <a:t>) {</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r>
              <a:rPr b="1" lang="ru" sz="1279">
                <a:solidFill>
                  <a:srgbClr val="0033B3"/>
                </a:solidFill>
                <a:highlight>
                  <a:srgbClr val="FFFFFF"/>
                </a:highlight>
                <a:latin typeface="Courier New"/>
                <a:ea typeface="Courier New"/>
                <a:cs typeface="Courier New"/>
                <a:sym typeface="Courier New"/>
              </a:rPr>
              <a:t>return new </a:t>
            </a:r>
            <a:r>
              <a:rPr b="1" lang="ru" sz="1279">
                <a:solidFill>
                  <a:srgbClr val="080808"/>
                </a:solidFill>
                <a:highlight>
                  <a:srgbClr val="FFFFFF"/>
                </a:highlight>
                <a:latin typeface="Courier New"/>
                <a:ea typeface="Courier New"/>
                <a:cs typeface="Courier New"/>
                <a:sym typeface="Courier New"/>
              </a:rPr>
              <a:t>NamedParameterJdbcTemplate(</a:t>
            </a:r>
            <a:r>
              <a:rPr b="1" lang="ru" sz="1279">
                <a:solidFill>
                  <a:srgbClr val="000000"/>
                </a:solidFill>
                <a:highlight>
                  <a:srgbClr val="FFFFFF"/>
                </a:highlight>
                <a:latin typeface="Courier New"/>
                <a:ea typeface="Courier New"/>
                <a:cs typeface="Courier New"/>
                <a:sym typeface="Courier New"/>
              </a:rPr>
              <a:t>dataSource</a:t>
            </a:r>
            <a:r>
              <a:rPr b="1" lang="ru" sz="1279">
                <a:solidFill>
                  <a:srgbClr val="080808"/>
                </a:solidFill>
                <a:highlight>
                  <a:srgbClr val="FFFFFF"/>
                </a:highlight>
                <a:latin typeface="Courier New"/>
                <a:ea typeface="Courier New"/>
                <a:cs typeface="Courier New"/>
                <a:sym typeface="Courier New"/>
              </a:rPr>
              <a:t>);</a:t>
            </a:r>
            <a:endParaRPr b="1" sz="1279">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ru" sz="1279">
                <a:solidFill>
                  <a:srgbClr val="080808"/>
                </a:solidFill>
                <a:highlight>
                  <a:srgbClr val="FFFFFF"/>
                </a:highlight>
                <a:latin typeface="Courier New"/>
                <a:ea typeface="Courier New"/>
                <a:cs typeface="Courier New"/>
                <a:sym typeface="Courier New"/>
              </a:rPr>
              <a:t>   }</a:t>
            </a:r>
            <a:br>
              <a:rPr lang="ru" sz="1200">
                <a:solidFill>
                  <a:srgbClr val="000000"/>
                </a:solidFill>
                <a:latin typeface="Roboto"/>
                <a:ea typeface="Roboto"/>
                <a:cs typeface="Roboto"/>
                <a:sym typeface="Roboto"/>
              </a:rPr>
            </a:br>
            <a:r>
              <a:rPr b="1" lang="ru" sz="1279">
                <a:solidFill>
                  <a:srgbClr val="080808"/>
                </a:solidFill>
                <a:highlight>
                  <a:srgbClr val="FFFFFF"/>
                </a:highlight>
                <a:latin typeface="Courier New"/>
                <a:ea typeface="Courier New"/>
                <a:cs typeface="Courier New"/>
                <a:sym typeface="Courier New"/>
              </a:rPr>
              <a:t>}</a:t>
            </a:r>
            <a:endParaRPr>
              <a:latin typeface="Roboto"/>
              <a:ea typeface="Roboto"/>
              <a:cs typeface="Roboto"/>
              <a:sym typeface="Roboto"/>
            </a:endParaRPr>
          </a:p>
        </p:txBody>
      </p:sp>
      <p:sp>
        <p:nvSpPr>
          <p:cNvPr id="152" name="Google Shape;152;g2b466a1753f_0_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b466a1753f_0_110"/>
          <p:cNvSpPr txBox="1"/>
          <p:nvPr>
            <p:ph type="title"/>
          </p:nvPr>
        </p:nvSpPr>
        <p:spPr>
          <a:xfrm>
            <a:off x="348275" y="2533200"/>
            <a:ext cx="4516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IT'S PRACTICE TIME!!!!!</a:t>
            </a:r>
            <a:endParaRPr/>
          </a:p>
        </p:txBody>
      </p:sp>
      <p:sp>
        <p:nvSpPr>
          <p:cNvPr id="158" name="Google Shape;158;g2b466a1753f_0_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grpSp>
        <p:nvGrpSpPr>
          <p:cNvPr id="159" name="Google Shape;159;g2b466a1753f_0_110"/>
          <p:cNvGrpSpPr/>
          <p:nvPr/>
        </p:nvGrpSpPr>
        <p:grpSpPr>
          <a:xfrm>
            <a:off x="4179813" y="981100"/>
            <a:ext cx="4687836" cy="4000500"/>
            <a:chOff x="-355537" y="657725"/>
            <a:chExt cx="4687836" cy="4000500"/>
          </a:xfrm>
        </p:grpSpPr>
        <p:grpSp>
          <p:nvGrpSpPr>
            <p:cNvPr id="160" name="Google Shape;160;g2b466a1753f_0_110"/>
            <p:cNvGrpSpPr/>
            <p:nvPr/>
          </p:nvGrpSpPr>
          <p:grpSpPr>
            <a:xfrm>
              <a:off x="734475" y="657725"/>
              <a:ext cx="3597824" cy="3597824"/>
              <a:chOff x="734475" y="657725"/>
              <a:chExt cx="3597824" cy="3597824"/>
            </a:xfrm>
          </p:grpSpPr>
          <p:pic>
            <p:nvPicPr>
              <p:cNvPr id="161" name="Google Shape;161;g2b466a1753f_0_110"/>
              <p:cNvPicPr preferRelativeResize="0"/>
              <p:nvPr/>
            </p:nvPicPr>
            <p:blipFill>
              <a:blip r:embed="rId3">
                <a:alphaModFix/>
              </a:blip>
              <a:stretch>
                <a:fillRect/>
              </a:stretch>
            </p:blipFill>
            <p:spPr>
              <a:xfrm>
                <a:off x="734475" y="657725"/>
                <a:ext cx="3597824" cy="3597824"/>
              </a:xfrm>
              <a:prstGeom prst="rect">
                <a:avLst/>
              </a:prstGeom>
              <a:noFill/>
              <a:ln>
                <a:noFill/>
              </a:ln>
            </p:spPr>
          </p:pic>
          <p:sp>
            <p:nvSpPr>
              <p:cNvPr id="162" name="Google Shape;162;g2b466a1753f_0_110"/>
              <p:cNvSpPr/>
              <p:nvPr/>
            </p:nvSpPr>
            <p:spPr>
              <a:xfrm>
                <a:off x="1195700" y="1717775"/>
                <a:ext cx="1134300" cy="1657800"/>
              </a:xfrm>
              <a:prstGeom prst="rect">
                <a:avLst/>
              </a:prstGeom>
              <a:solidFill>
                <a:srgbClr val="006E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63" name="Google Shape;163;g2b466a1753f_0_110"/>
            <p:cNvPicPr preferRelativeResize="0"/>
            <p:nvPr/>
          </p:nvPicPr>
          <p:blipFill>
            <a:blip r:embed="rId4">
              <a:alphaModFix/>
            </a:blip>
            <a:stretch>
              <a:fillRect/>
            </a:stretch>
          </p:blipFill>
          <p:spPr>
            <a:xfrm>
              <a:off x="-355537" y="657725"/>
              <a:ext cx="4000500" cy="4000500"/>
            </a:xfrm>
            <a:prstGeom prst="rect">
              <a:avLst/>
            </a:prstGeom>
            <a:noFill/>
            <a:ln>
              <a:noFill/>
            </a:ln>
          </p:spPr>
        </p:pic>
      </p:grpSp>
      <p:sp>
        <p:nvSpPr>
          <p:cNvPr id="164" name="Google Shape;164;g2b466a1753f_0_110"/>
          <p:cNvSpPr/>
          <p:nvPr/>
        </p:nvSpPr>
        <p:spPr>
          <a:xfrm>
            <a:off x="3355775" y="294900"/>
            <a:ext cx="2168700" cy="1465500"/>
          </a:xfrm>
          <a:prstGeom prst="wedgeEllipseCallout">
            <a:avLst>
              <a:gd fmla="val 33786" name="adj1"/>
              <a:gd fmla="val 87489" name="adj2"/>
            </a:avLst>
          </a:prstGeom>
          <a:solidFill>
            <a:schemeClr val="dk1"/>
          </a:solidFill>
          <a:ln cap="flat" cmpd="sng" w="9525">
            <a:solidFill>
              <a:srgbClr val="0072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
              <a:t>L</a:t>
            </a:r>
            <a:r>
              <a:rPr lang="ru" sz="1500"/>
              <a:t>ook what they need to mimic a fraction of my power!</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b4a731ff25_0_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Virtual tables aka Views</a:t>
            </a:r>
            <a:endParaRPr/>
          </a:p>
        </p:txBody>
      </p:sp>
      <p:sp>
        <p:nvSpPr>
          <p:cNvPr id="170" name="Google Shape;170;g2b4a731ff25_0_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
        <p:nvSpPr>
          <p:cNvPr id="171" name="Google Shape;171;g2b4a731ff25_0_46"/>
          <p:cNvSpPr/>
          <p:nvPr/>
        </p:nvSpPr>
        <p:spPr>
          <a:xfrm>
            <a:off x="393300" y="1116225"/>
            <a:ext cx="8357400" cy="1455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1" lang="ru" sz="1600" u="none" cap="none" strike="noStrike">
                <a:solidFill>
                  <a:schemeClr val="lt2"/>
                </a:solidFill>
                <a:latin typeface="Lora"/>
                <a:ea typeface="Lora"/>
                <a:cs typeface="Lora"/>
                <a:sym typeface="Lora"/>
              </a:rPr>
              <a:t>“</a:t>
            </a:r>
            <a:r>
              <a:rPr i="1" lang="ru" sz="1600">
                <a:solidFill>
                  <a:schemeClr val="lt2"/>
                </a:solidFill>
                <a:latin typeface="Lora"/>
                <a:ea typeface="Lora"/>
                <a:cs typeface="Lora"/>
                <a:sym typeface="Lora"/>
              </a:rPr>
              <a:t>In SQL, a view is a virtual table based on the result-set of an SQL statement.</a:t>
            </a:r>
            <a:r>
              <a:rPr i="1" lang="ru" sz="1600">
                <a:solidFill>
                  <a:schemeClr val="lt2"/>
                </a:solidFill>
                <a:latin typeface="Lora"/>
                <a:ea typeface="Lora"/>
                <a:cs typeface="Lora"/>
                <a:sym typeface="Lora"/>
              </a:rPr>
              <a:t> </a:t>
            </a:r>
            <a:r>
              <a:rPr b="0" i="1" lang="ru" sz="1600" u="none" cap="none" strike="noStrike">
                <a:solidFill>
                  <a:schemeClr val="lt2"/>
                </a:solidFill>
                <a:latin typeface="Lora"/>
                <a:ea typeface="Lora"/>
                <a:cs typeface="Lora"/>
                <a:sym typeface="Lora"/>
              </a:rPr>
              <a:t>”</a:t>
            </a:r>
            <a:endParaRPr b="0" i="1" sz="1600" u="none" cap="none" strike="noStrike">
              <a:solidFill>
                <a:schemeClr val="lt2"/>
              </a:solidFill>
              <a:latin typeface="Lora"/>
              <a:ea typeface="Lora"/>
              <a:cs typeface="Lora"/>
              <a:sym typeface="Lora"/>
            </a:endParaRPr>
          </a:p>
          <a:p>
            <a:pPr indent="0" lvl="0" marL="0" marR="0" rtl="0" algn="ctr">
              <a:lnSpc>
                <a:spcPct val="100000"/>
              </a:lnSpc>
              <a:spcBef>
                <a:spcPts val="1200"/>
              </a:spcBef>
              <a:spcAft>
                <a:spcPts val="1200"/>
              </a:spcAft>
              <a:buClr>
                <a:srgbClr val="000000"/>
              </a:buClr>
              <a:buSzPts val="1800"/>
              <a:buFont typeface="Arial"/>
              <a:buNone/>
            </a:pPr>
            <a:r>
              <a:rPr b="0" i="1" lang="ru" sz="1800" u="none" cap="none" strike="noStrike">
                <a:solidFill>
                  <a:schemeClr val="lt2"/>
                </a:solidFill>
                <a:latin typeface="Lora"/>
                <a:ea typeface="Lora"/>
                <a:cs typeface="Lora"/>
                <a:sym typeface="Lora"/>
              </a:rPr>
              <a:t>										</a:t>
            </a:r>
            <a:r>
              <a:rPr b="0" i="1" lang="ru" sz="1400" u="none" cap="none" strike="noStrike">
                <a:solidFill>
                  <a:schemeClr val="lt2"/>
                </a:solidFill>
                <a:latin typeface="Lora"/>
                <a:ea typeface="Lora"/>
                <a:cs typeface="Lora"/>
                <a:sym typeface="Lora"/>
              </a:rPr>
              <a:t>@</a:t>
            </a:r>
            <a:r>
              <a:rPr i="1" lang="ru">
                <a:solidFill>
                  <a:schemeClr val="lt2"/>
                </a:solidFill>
                <a:latin typeface="Lora"/>
                <a:ea typeface="Lora"/>
                <a:cs typeface="Lora"/>
                <a:sym typeface="Lora"/>
              </a:rPr>
              <a:t>w3schools.com</a:t>
            </a:r>
            <a:endParaRPr b="0" i="0" sz="1400" u="none" cap="none" strike="noStrike">
              <a:solidFill>
                <a:schemeClr val="lt2"/>
              </a:solidFill>
              <a:latin typeface="Lora"/>
              <a:ea typeface="Lora"/>
              <a:cs typeface="Lora"/>
              <a:sym typeface="Lora"/>
            </a:endParaRPr>
          </a:p>
        </p:txBody>
      </p:sp>
      <p:pic>
        <p:nvPicPr>
          <p:cNvPr id="172" name="Google Shape;172;g2b4a731ff25_0_46"/>
          <p:cNvPicPr preferRelativeResize="0"/>
          <p:nvPr/>
        </p:nvPicPr>
        <p:blipFill>
          <a:blip r:embed="rId3">
            <a:alphaModFix/>
          </a:blip>
          <a:stretch>
            <a:fillRect/>
          </a:stretch>
        </p:blipFill>
        <p:spPr>
          <a:xfrm>
            <a:off x="5612038" y="2670325"/>
            <a:ext cx="3022500" cy="2266875"/>
          </a:xfrm>
          <a:prstGeom prst="rect">
            <a:avLst/>
          </a:prstGeom>
          <a:noFill/>
          <a:ln>
            <a:noFill/>
          </a:ln>
        </p:spPr>
      </p:pic>
      <p:sp>
        <p:nvSpPr>
          <p:cNvPr id="173" name="Google Shape;173;g2b4a731ff25_0_46"/>
          <p:cNvSpPr txBox="1"/>
          <p:nvPr>
            <p:ph idx="1" type="body"/>
          </p:nvPr>
        </p:nvSpPr>
        <p:spPr>
          <a:xfrm>
            <a:off x="311700" y="2696350"/>
            <a:ext cx="4881300" cy="18726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15000"/>
              </a:lnSpc>
              <a:spcBef>
                <a:spcPts val="0"/>
              </a:spcBef>
              <a:spcAft>
                <a:spcPts val="0"/>
              </a:spcAft>
              <a:buSzPct val="100000"/>
              <a:buChar char="●"/>
            </a:pPr>
            <a:r>
              <a:rPr lang="ru"/>
              <a:t>Data Abstraction - create a simplified and tailored representation of the data.</a:t>
            </a:r>
            <a:endParaRPr/>
          </a:p>
          <a:p>
            <a:pPr indent="0" lvl="0" marL="914400" rtl="0" algn="l">
              <a:lnSpc>
                <a:spcPct val="115000"/>
              </a:lnSpc>
              <a:spcBef>
                <a:spcPts val="0"/>
              </a:spcBef>
              <a:spcAft>
                <a:spcPts val="0"/>
              </a:spcAft>
              <a:buNone/>
            </a:pPr>
            <a:r>
              <a:t/>
            </a:r>
            <a:endParaRPr/>
          </a:p>
          <a:p>
            <a:pPr indent="-334327" lvl="0" marL="457200" rtl="0" algn="l">
              <a:lnSpc>
                <a:spcPct val="115000"/>
              </a:lnSpc>
              <a:spcBef>
                <a:spcPts val="0"/>
              </a:spcBef>
              <a:spcAft>
                <a:spcPts val="0"/>
              </a:spcAft>
              <a:buSzPct val="100000"/>
              <a:buChar char="●"/>
            </a:pPr>
            <a:r>
              <a:rPr lang="ru"/>
              <a:t>Complex Query Encapsulation</a:t>
            </a:r>
            <a:endParaRPr/>
          </a:p>
          <a:p>
            <a:pPr indent="0" lvl="0" marL="0" rtl="0" algn="l">
              <a:lnSpc>
                <a:spcPct val="115000"/>
              </a:lnSpc>
              <a:spcBef>
                <a:spcPts val="0"/>
              </a:spcBef>
              <a:spcAft>
                <a:spcPts val="0"/>
              </a:spcAft>
              <a:buNone/>
            </a:pPr>
            <a:r>
              <a:t/>
            </a:r>
            <a:endParaRPr/>
          </a:p>
          <a:p>
            <a:pPr indent="-334327" lvl="0" marL="457200" rtl="0" algn="l">
              <a:lnSpc>
                <a:spcPct val="115000"/>
              </a:lnSpc>
              <a:spcBef>
                <a:spcPts val="0"/>
              </a:spcBef>
              <a:spcAft>
                <a:spcPts val="0"/>
              </a:spcAft>
              <a:buSzPct val="100000"/>
              <a:buChar char="●"/>
            </a:pPr>
            <a:r>
              <a:rPr lang="ru"/>
              <a:t>Join Simplification - provide a more convenient interface for querying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b466a1753f_0_1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Flyway</a:t>
            </a:r>
            <a:endParaRPr/>
          </a:p>
        </p:txBody>
      </p:sp>
      <p:sp>
        <p:nvSpPr>
          <p:cNvPr id="179" name="Google Shape;179;g2b466a1753f_0_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80" name="Google Shape;180;g2b466a1753f_0_135"/>
          <p:cNvSpPr txBox="1"/>
          <p:nvPr>
            <p:ph idx="1" type="body"/>
          </p:nvPr>
        </p:nvSpPr>
        <p:spPr>
          <a:xfrm>
            <a:off x="311700" y="2696338"/>
            <a:ext cx="8520600" cy="1872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t/>
            </a:r>
            <a:endParaRPr/>
          </a:p>
        </p:txBody>
      </p:sp>
      <p:sp>
        <p:nvSpPr>
          <p:cNvPr id="181" name="Google Shape;181;g2b466a1753f_0_135"/>
          <p:cNvSpPr/>
          <p:nvPr/>
        </p:nvSpPr>
        <p:spPr>
          <a:xfrm>
            <a:off x="393300" y="1116225"/>
            <a:ext cx="8357400" cy="1455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1" lang="ru" sz="1600" u="none" cap="none" strike="noStrike">
                <a:solidFill>
                  <a:schemeClr val="lt2"/>
                </a:solidFill>
                <a:latin typeface="Lora"/>
                <a:ea typeface="Lora"/>
                <a:cs typeface="Lora"/>
                <a:sym typeface="Lora"/>
              </a:rPr>
              <a:t>“</a:t>
            </a:r>
            <a:r>
              <a:rPr b="1" i="1" lang="ru" sz="1600">
                <a:solidFill>
                  <a:schemeClr val="lt2"/>
                </a:solidFill>
                <a:latin typeface="Lora"/>
                <a:ea typeface="Lora"/>
                <a:cs typeface="Lora"/>
                <a:sym typeface="Lora"/>
              </a:rPr>
              <a:t>Flyway </a:t>
            </a:r>
            <a:r>
              <a:rPr i="1" lang="ru" sz="1600">
                <a:solidFill>
                  <a:schemeClr val="lt2"/>
                </a:solidFill>
                <a:latin typeface="Lora"/>
                <a:ea typeface="Lora"/>
                <a:cs typeface="Lora"/>
                <a:sym typeface="Lora"/>
              </a:rPr>
              <a:t>is an open-source database</a:t>
            </a:r>
            <a:r>
              <a:rPr b="1" i="1" lang="ru" sz="1600">
                <a:solidFill>
                  <a:schemeClr val="lt2"/>
                </a:solidFill>
                <a:latin typeface="Lora"/>
                <a:ea typeface="Lora"/>
                <a:cs typeface="Lora"/>
                <a:sym typeface="Lora"/>
              </a:rPr>
              <a:t> migration tool </a:t>
            </a:r>
            <a:r>
              <a:rPr i="1" lang="ru" sz="1600">
                <a:solidFill>
                  <a:schemeClr val="lt2"/>
                </a:solidFill>
                <a:latin typeface="Lora"/>
                <a:ea typeface="Lora"/>
                <a:cs typeface="Lora"/>
                <a:sym typeface="Lora"/>
              </a:rPr>
              <a:t>that simplifies version control and management of database schema changes in software development</a:t>
            </a:r>
            <a:r>
              <a:rPr b="1" i="1" lang="ru" sz="1600">
                <a:solidFill>
                  <a:schemeClr val="lt2"/>
                </a:solidFill>
                <a:latin typeface="Lora"/>
                <a:ea typeface="Lora"/>
                <a:cs typeface="Lora"/>
                <a:sym typeface="Lora"/>
              </a:rPr>
              <a:t>.</a:t>
            </a:r>
            <a:r>
              <a:rPr i="1" lang="ru" sz="1600">
                <a:solidFill>
                  <a:schemeClr val="lt2"/>
                </a:solidFill>
                <a:latin typeface="Lora"/>
                <a:ea typeface="Lora"/>
                <a:cs typeface="Lora"/>
                <a:sym typeface="Lora"/>
              </a:rPr>
              <a:t> </a:t>
            </a:r>
            <a:r>
              <a:rPr b="0" i="1" lang="ru" sz="1600" u="none" cap="none" strike="noStrike">
                <a:solidFill>
                  <a:schemeClr val="lt2"/>
                </a:solidFill>
                <a:latin typeface="Lora"/>
                <a:ea typeface="Lora"/>
                <a:cs typeface="Lora"/>
                <a:sym typeface="Lora"/>
              </a:rPr>
              <a:t>”</a:t>
            </a:r>
            <a:endParaRPr b="0" i="1" sz="1600" u="none" cap="none" strike="noStrike">
              <a:solidFill>
                <a:schemeClr val="lt2"/>
              </a:solidFill>
              <a:latin typeface="Lora"/>
              <a:ea typeface="Lora"/>
              <a:cs typeface="Lora"/>
              <a:sym typeface="Lora"/>
            </a:endParaRPr>
          </a:p>
          <a:p>
            <a:pPr indent="0" lvl="0" marL="0" marR="0" rtl="0" algn="ctr">
              <a:lnSpc>
                <a:spcPct val="100000"/>
              </a:lnSpc>
              <a:spcBef>
                <a:spcPts val="1200"/>
              </a:spcBef>
              <a:spcAft>
                <a:spcPts val="1200"/>
              </a:spcAft>
              <a:buClr>
                <a:srgbClr val="000000"/>
              </a:buClr>
              <a:buSzPts val="1800"/>
              <a:buFont typeface="Arial"/>
              <a:buNone/>
            </a:pPr>
            <a:r>
              <a:rPr b="0" i="1" lang="ru" sz="1800" u="none" cap="none" strike="noStrike">
                <a:solidFill>
                  <a:schemeClr val="lt2"/>
                </a:solidFill>
                <a:latin typeface="Lora"/>
                <a:ea typeface="Lora"/>
                <a:cs typeface="Lora"/>
                <a:sym typeface="Lora"/>
              </a:rPr>
              <a:t>										</a:t>
            </a:r>
            <a:r>
              <a:rPr b="0" i="1" lang="ru" sz="1400" u="none" cap="none" strike="noStrike">
                <a:solidFill>
                  <a:schemeClr val="lt2"/>
                </a:solidFill>
                <a:latin typeface="Lora"/>
                <a:ea typeface="Lora"/>
                <a:cs typeface="Lora"/>
                <a:sym typeface="Lora"/>
              </a:rPr>
              <a:t>@</a:t>
            </a:r>
            <a:r>
              <a:rPr i="1" lang="ru">
                <a:solidFill>
                  <a:schemeClr val="lt2"/>
                </a:solidFill>
                <a:latin typeface="Lora"/>
                <a:ea typeface="Lora"/>
                <a:cs typeface="Lora"/>
                <a:sym typeface="Lora"/>
              </a:rPr>
              <a:t>Someone</a:t>
            </a:r>
            <a:endParaRPr b="0" i="0" sz="1400" u="none" cap="none" strike="noStrike">
              <a:solidFill>
                <a:schemeClr val="lt2"/>
              </a:solidFill>
              <a:latin typeface="Lora"/>
              <a:ea typeface="Lora"/>
              <a:cs typeface="Lora"/>
              <a:sym typeface="Lora"/>
            </a:endParaRPr>
          </a:p>
        </p:txBody>
      </p:sp>
      <p:pic>
        <p:nvPicPr>
          <p:cNvPr id="182" name="Google Shape;182;g2b466a1753f_0_135"/>
          <p:cNvPicPr preferRelativeResize="0"/>
          <p:nvPr/>
        </p:nvPicPr>
        <p:blipFill>
          <a:blip r:embed="rId3">
            <a:alphaModFix/>
          </a:blip>
          <a:stretch>
            <a:fillRect/>
          </a:stretch>
        </p:blipFill>
        <p:spPr>
          <a:xfrm>
            <a:off x="5732739" y="2571825"/>
            <a:ext cx="3367284" cy="2680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b466a1753f_0_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Flyway main points</a:t>
            </a:r>
            <a:endParaRPr/>
          </a:p>
        </p:txBody>
      </p:sp>
      <p:sp>
        <p:nvSpPr>
          <p:cNvPr id="188" name="Google Shape;188;g2b466a1753f_0_1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Database changes are called migrations.</a:t>
            </a:r>
            <a:endParaRPr/>
          </a:p>
          <a:p>
            <a:pPr indent="-342900" lvl="0" marL="457200" rtl="0" algn="l">
              <a:spcBef>
                <a:spcPts val="0"/>
              </a:spcBef>
              <a:spcAft>
                <a:spcPts val="0"/>
              </a:spcAft>
              <a:buSzPts val="1800"/>
              <a:buChar char="●"/>
            </a:pPr>
            <a:r>
              <a:rPr lang="ru"/>
              <a:t>Migrations can be written in SQL or Java</a:t>
            </a:r>
            <a:endParaRPr/>
          </a:p>
          <a:p>
            <a:pPr indent="-342900" lvl="0" marL="457200" rtl="0" algn="l">
              <a:spcBef>
                <a:spcPts val="0"/>
              </a:spcBef>
              <a:spcAft>
                <a:spcPts val="0"/>
              </a:spcAft>
              <a:buSzPts val="1800"/>
              <a:buChar char="●"/>
            </a:pPr>
            <a:r>
              <a:rPr lang="ru"/>
              <a:t>Migrations can ve Versioned or Repeatable.</a:t>
            </a:r>
            <a:endParaRPr/>
          </a:p>
          <a:p>
            <a:pPr indent="-342900" lvl="0" marL="457200" rtl="0" algn="l">
              <a:spcBef>
                <a:spcPts val="0"/>
              </a:spcBef>
              <a:spcAft>
                <a:spcPts val="0"/>
              </a:spcAft>
              <a:buSzPts val="1800"/>
              <a:buChar char="●"/>
            </a:pPr>
            <a:r>
              <a:rPr lang="ru"/>
              <a:t>Flyway automatically discovers migrations on the filesystem and on the Java classpath.</a:t>
            </a:r>
            <a:endParaRPr/>
          </a:p>
          <a:p>
            <a:pPr indent="-342900" lvl="0" marL="457200" rtl="0" algn="l">
              <a:spcBef>
                <a:spcPts val="0"/>
              </a:spcBef>
              <a:spcAft>
                <a:spcPts val="0"/>
              </a:spcAft>
              <a:buSzPts val="1800"/>
              <a:buChar char="●"/>
            </a:pPr>
            <a:r>
              <a:rPr lang="ru"/>
              <a:t>To keep track of which migrations have already been applied when and by whom, Flyway adds a schema history table - schema_version (depends on Flyway version)</a:t>
            </a:r>
            <a:endParaRPr/>
          </a:p>
        </p:txBody>
      </p:sp>
      <p:sp>
        <p:nvSpPr>
          <p:cNvPr id="189" name="Google Shape;189;g2b466a1753f_0_1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b466a1753f_0_1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Versioned migration naming convention</a:t>
            </a:r>
            <a:endParaRPr/>
          </a:p>
        </p:txBody>
      </p:sp>
      <p:sp>
        <p:nvSpPr>
          <p:cNvPr id="195" name="Google Shape;195;g2b466a1753f_0_168"/>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0"/>
              </a:spcBef>
              <a:spcAft>
                <a:spcPts val="0"/>
              </a:spcAft>
              <a:buNone/>
            </a:pPr>
            <a:r>
              <a:rPr b="1" lang="ru">
                <a:solidFill>
                  <a:srgbClr val="007F45"/>
                </a:solidFill>
              </a:rPr>
              <a:t>V20210206101010__create_students_table</a:t>
            </a:r>
            <a:endParaRPr b="1">
              <a:solidFill>
                <a:srgbClr val="007F45"/>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ru"/>
              <a:t>Applied in version order exactly once and can be undon</a:t>
            </a:r>
            <a:r>
              <a:rPr lang="ru"/>
              <a:t>e</a:t>
            </a:r>
            <a:endParaRPr/>
          </a:p>
        </p:txBody>
      </p:sp>
      <p:sp>
        <p:nvSpPr>
          <p:cNvPr id="196" name="Google Shape;196;g2b466a1753f_0_1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97" name="Google Shape;197;g2b466a1753f_0_168"/>
          <p:cNvPicPr preferRelativeResize="0"/>
          <p:nvPr/>
        </p:nvPicPr>
        <p:blipFill>
          <a:blip r:embed="rId3">
            <a:alphaModFix/>
          </a:blip>
          <a:stretch>
            <a:fillRect/>
          </a:stretch>
        </p:blipFill>
        <p:spPr>
          <a:xfrm>
            <a:off x="1250063" y="1902424"/>
            <a:ext cx="6643868" cy="21337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b466a1753f_0_1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Versioned migration naming convention</a:t>
            </a:r>
            <a:endParaRPr/>
          </a:p>
        </p:txBody>
      </p:sp>
      <p:sp>
        <p:nvSpPr>
          <p:cNvPr id="203" name="Google Shape;203;g2b466a1753f_0_178"/>
          <p:cNvSpPr txBox="1"/>
          <p:nvPr>
            <p:ph idx="1" type="body"/>
          </p:nvPr>
        </p:nvSpPr>
        <p:spPr>
          <a:xfrm>
            <a:off x="311700" y="1152475"/>
            <a:ext cx="43254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ru">
                <a:solidFill>
                  <a:srgbClr val="007F45"/>
                </a:solidFill>
              </a:rPr>
              <a:t>R__fix_invalid_data</a:t>
            </a:r>
            <a:endParaRPr b="1">
              <a:solidFill>
                <a:srgbClr val="007F45"/>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ru" sz="1600"/>
              <a:t>Main points:</a:t>
            </a:r>
            <a:endParaRPr sz="1600"/>
          </a:p>
          <a:p>
            <a:pPr indent="-330200" lvl="0" marL="457200" rtl="0" algn="l">
              <a:spcBef>
                <a:spcPts val="0"/>
              </a:spcBef>
              <a:spcAft>
                <a:spcPts val="0"/>
              </a:spcAft>
              <a:buSzPts val="1600"/>
              <a:buChar char="●"/>
            </a:pPr>
            <a:r>
              <a:rPr lang="ru" sz="1600"/>
              <a:t>Applied every time their checksum changes.</a:t>
            </a:r>
            <a:endParaRPr sz="1600"/>
          </a:p>
          <a:p>
            <a:pPr indent="-330200" lvl="0" marL="457200" rtl="0" algn="l">
              <a:spcBef>
                <a:spcPts val="0"/>
              </a:spcBef>
              <a:spcAft>
                <a:spcPts val="0"/>
              </a:spcAft>
              <a:buSzPts val="1600"/>
              <a:buChar char="●"/>
            </a:pPr>
            <a:r>
              <a:rPr lang="ru" sz="1600"/>
              <a:t>Always applied last, after versioned migrations have been executed. </a:t>
            </a:r>
            <a:endParaRPr sz="1600"/>
          </a:p>
          <a:p>
            <a:pPr indent="-330200" lvl="0" marL="457200" rtl="0" algn="l">
              <a:spcBef>
                <a:spcPts val="0"/>
              </a:spcBef>
              <a:spcAft>
                <a:spcPts val="0"/>
              </a:spcAft>
              <a:buSzPts val="1600"/>
              <a:buChar char="●"/>
            </a:pPr>
            <a:r>
              <a:rPr lang="ru" sz="1600"/>
              <a:t>Applied in the order of their description.</a:t>
            </a:r>
            <a:endParaRPr sz="1600"/>
          </a:p>
        </p:txBody>
      </p:sp>
      <p:sp>
        <p:nvSpPr>
          <p:cNvPr id="204" name="Google Shape;204;g2b466a1753f_0_1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05" name="Google Shape;205;g2b466a1753f_0_178"/>
          <p:cNvPicPr preferRelativeResize="0"/>
          <p:nvPr/>
        </p:nvPicPr>
        <p:blipFill>
          <a:blip r:embed="rId3">
            <a:alphaModFix/>
          </a:blip>
          <a:stretch>
            <a:fillRect/>
          </a:stretch>
        </p:blipFill>
        <p:spPr>
          <a:xfrm>
            <a:off x="4826250" y="1241300"/>
            <a:ext cx="3782075" cy="2395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b466a1753f_0_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11" name="Google Shape;211;g2b466a1753f_0_7"/>
          <p:cNvPicPr preferRelativeResize="0"/>
          <p:nvPr/>
        </p:nvPicPr>
        <p:blipFill rotWithShape="1">
          <a:blip r:embed="rId3">
            <a:alphaModFix/>
          </a:blip>
          <a:srcRect b="12666" l="0" r="0" t="12381"/>
          <a:stretch/>
        </p:blipFill>
        <p:spPr>
          <a:xfrm>
            <a:off x="1053787" y="594013"/>
            <a:ext cx="7036426" cy="3955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Lesson plan:</a:t>
            </a:r>
            <a:endParaRPr/>
          </a:p>
        </p:txBody>
      </p:sp>
      <p:sp>
        <p:nvSpPr>
          <p:cNvPr id="68" name="Google Shape;6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69" name="Google Shape;6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A little bit of everything :ъ</a:t>
            </a:r>
            <a:endParaRPr/>
          </a:p>
          <a:p>
            <a:pPr indent="-342900" lvl="0" marL="457200" rtl="0" algn="l">
              <a:lnSpc>
                <a:spcPct val="115000"/>
              </a:lnSpc>
              <a:spcBef>
                <a:spcPts val="0"/>
              </a:spcBef>
              <a:spcAft>
                <a:spcPts val="0"/>
              </a:spcAft>
              <a:buSzPts val="1800"/>
              <a:buChar char="●"/>
            </a:pPr>
            <a:r>
              <a:rPr lang="ru"/>
              <a:t>JDBC</a:t>
            </a:r>
            <a:endParaRPr/>
          </a:p>
          <a:p>
            <a:pPr indent="-317500" lvl="1" marL="914400" rtl="0" algn="l">
              <a:lnSpc>
                <a:spcPct val="115000"/>
              </a:lnSpc>
              <a:spcBef>
                <a:spcPts val="0"/>
              </a:spcBef>
              <a:spcAft>
                <a:spcPts val="0"/>
              </a:spcAft>
              <a:buSzPts val="1400"/>
              <a:buChar char="○"/>
            </a:pPr>
            <a:r>
              <a:rPr lang="ru"/>
              <a:t>JDBC Template</a:t>
            </a:r>
            <a:endParaRPr/>
          </a:p>
          <a:p>
            <a:pPr indent="-317500" lvl="1" marL="914400" rtl="0" algn="l">
              <a:lnSpc>
                <a:spcPct val="115000"/>
              </a:lnSpc>
              <a:spcBef>
                <a:spcPts val="0"/>
              </a:spcBef>
              <a:spcAft>
                <a:spcPts val="0"/>
              </a:spcAft>
              <a:buSzPts val="1400"/>
              <a:buChar char="○"/>
            </a:pPr>
            <a:r>
              <a:rPr lang="ru"/>
              <a:t>SQL statements</a:t>
            </a:r>
            <a:endParaRPr sz="1100"/>
          </a:p>
          <a:p>
            <a:pPr indent="-342900" lvl="0" marL="457200" rtl="0" algn="l">
              <a:lnSpc>
                <a:spcPct val="115000"/>
              </a:lnSpc>
              <a:spcBef>
                <a:spcPts val="0"/>
              </a:spcBef>
              <a:spcAft>
                <a:spcPts val="0"/>
              </a:spcAft>
              <a:buSzPts val="1800"/>
              <a:buChar char="●"/>
            </a:pPr>
            <a:r>
              <a:rPr lang="ru"/>
              <a:t>Flyway</a:t>
            </a:r>
            <a:endParaRPr/>
          </a:p>
        </p:txBody>
      </p:sp>
      <p:pic>
        <p:nvPicPr>
          <p:cNvPr id="70" name="Google Shape;70;p3"/>
          <p:cNvPicPr preferRelativeResize="0"/>
          <p:nvPr/>
        </p:nvPicPr>
        <p:blipFill>
          <a:blip r:embed="rId3">
            <a:alphaModFix/>
          </a:blip>
          <a:stretch>
            <a:fillRect/>
          </a:stretch>
        </p:blipFill>
        <p:spPr>
          <a:xfrm>
            <a:off x="4155700" y="1200325"/>
            <a:ext cx="4686300" cy="3124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Homework</a:t>
            </a:r>
            <a:endParaRPr/>
          </a:p>
        </p:txBody>
      </p:sp>
      <p:sp>
        <p:nvSpPr>
          <p:cNvPr id="217" name="Google Shape;21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18" name="Google Shape;218;p35"/>
          <p:cNvSpPr txBox="1"/>
          <p:nvPr>
            <p:ph idx="1" type="body"/>
          </p:nvPr>
        </p:nvSpPr>
        <p:spPr>
          <a:xfrm>
            <a:off x="311700" y="1152475"/>
            <a:ext cx="6648000" cy="34164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ru"/>
              <a:t>1.</a:t>
            </a:r>
            <a:r>
              <a:rPr lang="ru"/>
              <a:t>Application Database Configuration:</a:t>
            </a:r>
            <a:endParaRPr/>
          </a:p>
          <a:p>
            <a:pPr indent="0" lvl="0" marL="0" rtl="0" algn="l">
              <a:spcBef>
                <a:spcPts val="0"/>
              </a:spcBef>
              <a:spcAft>
                <a:spcPts val="0"/>
              </a:spcAft>
              <a:buNone/>
            </a:pPr>
            <a:r>
              <a:t/>
            </a:r>
            <a:endParaRPr/>
          </a:p>
          <a:p>
            <a:pPr indent="-317182" lvl="0" marL="457200" rtl="0" algn="l">
              <a:spcBef>
                <a:spcPts val="0"/>
              </a:spcBef>
              <a:spcAft>
                <a:spcPts val="0"/>
              </a:spcAft>
              <a:buSzPct val="100000"/>
              <a:buChar char="●"/>
            </a:pPr>
            <a:r>
              <a:rPr lang="ru"/>
              <a:t>The application should dynamically switch between different databases based on the selected profile:</a:t>
            </a:r>
            <a:endParaRPr/>
          </a:p>
          <a:p>
            <a:pPr indent="-297497" lvl="1" marL="914400" rtl="0" algn="l">
              <a:spcBef>
                <a:spcPts val="0"/>
              </a:spcBef>
              <a:spcAft>
                <a:spcPts val="0"/>
              </a:spcAft>
              <a:buSzPct val="100000"/>
              <a:buChar char="○"/>
            </a:pPr>
            <a:r>
              <a:rPr lang="ru"/>
              <a:t>Development</a:t>
            </a:r>
            <a:endParaRPr/>
          </a:p>
          <a:p>
            <a:pPr indent="-297497" lvl="1" marL="914400" rtl="0" algn="l">
              <a:spcBef>
                <a:spcPts val="0"/>
              </a:spcBef>
              <a:spcAft>
                <a:spcPts val="0"/>
              </a:spcAft>
              <a:buSzPct val="100000"/>
              <a:buChar char="○"/>
            </a:pPr>
            <a:r>
              <a:rPr lang="ru"/>
              <a:t>Production</a:t>
            </a:r>
            <a:endParaRPr/>
          </a:p>
          <a:p>
            <a:pPr indent="-317182" lvl="0" marL="457200" rtl="0" algn="l">
              <a:spcBef>
                <a:spcPts val="0"/>
              </a:spcBef>
              <a:spcAft>
                <a:spcPts val="0"/>
              </a:spcAft>
              <a:buSzPct val="100000"/>
              <a:buChar char="●"/>
            </a:pPr>
            <a:r>
              <a:rPr lang="ru"/>
              <a:t>User Encoding History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2.Implement a system to save user encoding history to the database:</a:t>
            </a:r>
            <a:endParaRPr/>
          </a:p>
          <a:p>
            <a:pPr indent="-317182" lvl="0" marL="457200" rtl="0" algn="l">
              <a:spcBef>
                <a:spcPts val="0"/>
              </a:spcBef>
              <a:spcAft>
                <a:spcPts val="0"/>
              </a:spcAft>
              <a:buSzPct val="100000"/>
              <a:buChar char="●"/>
            </a:pPr>
            <a:r>
              <a:rPr lang="ru"/>
              <a:t>Move history and audit logic to the database.</a:t>
            </a:r>
            <a:endParaRPr/>
          </a:p>
          <a:p>
            <a:pPr indent="-317182" lvl="0" marL="457200" rtl="0" algn="l">
              <a:spcBef>
                <a:spcPts val="0"/>
              </a:spcBef>
              <a:spcAft>
                <a:spcPts val="0"/>
              </a:spcAft>
              <a:buSzPct val="100000"/>
              <a:buChar char="●"/>
            </a:pPr>
            <a:r>
              <a:rPr lang="ru"/>
              <a:t>Save all encoding operations in the history with the 'active' user ID, who triggered that operation.</a:t>
            </a:r>
            <a:endParaRPr/>
          </a:p>
          <a:p>
            <a:pPr indent="-317182" lvl="0" marL="457200" rtl="0" algn="l">
              <a:spcBef>
                <a:spcPts val="0"/>
              </a:spcBef>
              <a:spcAft>
                <a:spcPts val="0"/>
              </a:spcAft>
              <a:buSzPct val="100000"/>
              <a:buChar char="●"/>
            </a:pPr>
            <a:r>
              <a:rPr lang="ru"/>
              <a:t>The active user ID should be passed in the application.properties. This user ID must exist in the database for the application to use it.</a:t>
            </a:r>
            <a:endParaRPr/>
          </a:p>
          <a:p>
            <a:pPr indent="-317182" lvl="0" marL="457200" rtl="0" algn="l">
              <a:spcBef>
                <a:spcPts val="0"/>
              </a:spcBef>
              <a:spcAft>
                <a:spcPts val="0"/>
              </a:spcAft>
              <a:buSzPct val="100000"/>
              <a:buChar char="●"/>
            </a:pPr>
            <a:r>
              <a:rPr lang="ru"/>
              <a:t>If your system supports decoding, add operation selection to application.properties.</a:t>
            </a:r>
            <a:endParaRPr/>
          </a:p>
        </p:txBody>
      </p:sp>
      <p:pic>
        <p:nvPicPr>
          <p:cNvPr id="219" name="Google Shape;219;p35"/>
          <p:cNvPicPr preferRelativeResize="0"/>
          <p:nvPr/>
        </p:nvPicPr>
        <p:blipFill rotWithShape="1">
          <a:blip r:embed="rId3">
            <a:alphaModFix/>
          </a:blip>
          <a:srcRect b="0" l="0" r="0" t="0"/>
          <a:stretch/>
        </p:blipFill>
        <p:spPr>
          <a:xfrm>
            <a:off x="6820375" y="445025"/>
            <a:ext cx="2200774" cy="2200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b4a731ff25_0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Homework</a:t>
            </a:r>
            <a:endParaRPr/>
          </a:p>
        </p:txBody>
      </p:sp>
      <p:sp>
        <p:nvSpPr>
          <p:cNvPr id="225" name="Google Shape;225;g2b4a731ff25_0_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26" name="Google Shape;226;g2b4a731ff25_0_3"/>
          <p:cNvSpPr txBox="1"/>
          <p:nvPr>
            <p:ph idx="1" type="body"/>
          </p:nvPr>
        </p:nvSpPr>
        <p:spPr>
          <a:xfrm>
            <a:off x="311700" y="1152475"/>
            <a:ext cx="66480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ru"/>
              <a:t>3.</a:t>
            </a:r>
            <a:r>
              <a:rPr lang="ru"/>
              <a:t>Database Schema Population using Flyway:</a:t>
            </a:r>
            <a:endParaRPr/>
          </a:p>
          <a:p>
            <a:pPr indent="-325755" lvl="0" marL="457200" rtl="0" algn="l">
              <a:spcBef>
                <a:spcPts val="0"/>
              </a:spcBef>
              <a:spcAft>
                <a:spcPts val="0"/>
              </a:spcAft>
              <a:buSzPct val="100000"/>
              <a:buChar char="●"/>
            </a:pPr>
            <a:r>
              <a:rPr lang="ru"/>
              <a:t>Create the Users table (userId, name, email).</a:t>
            </a:r>
            <a:endParaRPr/>
          </a:p>
          <a:p>
            <a:pPr indent="-325755" lvl="0" marL="457200" rtl="0" algn="l">
              <a:spcBef>
                <a:spcPts val="0"/>
              </a:spcBef>
              <a:spcAft>
                <a:spcPts val="0"/>
              </a:spcAft>
              <a:buSzPct val="100000"/>
              <a:buChar char="●"/>
            </a:pPr>
            <a:r>
              <a:rPr lang="ru"/>
              <a:t>"Register" a new user in the system.</a:t>
            </a:r>
            <a:endParaRPr/>
          </a:p>
          <a:p>
            <a:pPr indent="-325755" lvl="0" marL="457200" rtl="0" algn="l">
              <a:spcBef>
                <a:spcPts val="0"/>
              </a:spcBef>
              <a:spcAft>
                <a:spcPts val="0"/>
              </a:spcAft>
              <a:buSzPct val="100000"/>
              <a:buChar char="●"/>
            </a:pPr>
            <a:r>
              <a:rPr lang="ru"/>
              <a:t>Create the History table (all necessary fields and userId).</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ru"/>
              <a:t>4.</a:t>
            </a:r>
            <a:r>
              <a:rPr lang="ru"/>
              <a:t>Implement the ability to fetch history:</a:t>
            </a:r>
            <a:endParaRPr/>
          </a:p>
          <a:p>
            <a:pPr indent="-325755" lvl="0" marL="457200" rtl="0" algn="l">
              <a:spcBef>
                <a:spcPts val="0"/>
              </a:spcBef>
              <a:spcAft>
                <a:spcPts val="0"/>
              </a:spcAft>
              <a:buSzPct val="100000"/>
              <a:buChar char="●"/>
            </a:pPr>
            <a:r>
              <a:rPr lang="ru"/>
              <a:t>By the used encoding mechanism (Caesar, Vigenere, etc.).</a:t>
            </a:r>
            <a:endParaRPr/>
          </a:p>
          <a:p>
            <a:pPr indent="-325755" lvl="0" marL="457200" rtl="0" algn="l">
              <a:spcBef>
                <a:spcPts val="0"/>
              </a:spcBef>
              <a:spcAft>
                <a:spcPts val="0"/>
              </a:spcAft>
              <a:buSzPct val="100000"/>
              <a:buChar char="●"/>
            </a:pPr>
            <a:r>
              <a:rPr lang="ru"/>
              <a:t>By date:</a:t>
            </a:r>
            <a:endParaRPr/>
          </a:p>
          <a:p>
            <a:pPr indent="-304165" lvl="1" marL="914400" rtl="0" algn="l">
              <a:spcBef>
                <a:spcPts val="0"/>
              </a:spcBef>
              <a:spcAft>
                <a:spcPts val="0"/>
              </a:spcAft>
              <a:buSzPct val="100000"/>
              <a:buChar char="○"/>
            </a:pPr>
            <a:r>
              <a:rPr lang="ru"/>
              <a:t>In a specific time range (from, to).</a:t>
            </a:r>
            <a:endParaRPr/>
          </a:p>
          <a:p>
            <a:pPr indent="-304165" lvl="1" marL="914400" rtl="0" algn="l">
              <a:spcBef>
                <a:spcPts val="0"/>
              </a:spcBef>
              <a:spcAft>
                <a:spcPts val="0"/>
              </a:spcAft>
              <a:buSzPct val="100000"/>
              <a:buChar char="○"/>
            </a:pPr>
            <a:r>
              <a:rPr lang="ru"/>
              <a:t>In a specific time range with only one field specified (only from, only to). Should be done in one method.</a:t>
            </a:r>
            <a:endParaRPr/>
          </a:p>
          <a:p>
            <a:pPr indent="-325755" lvl="0" marL="457200" rtl="0" algn="l">
              <a:spcBef>
                <a:spcPts val="0"/>
              </a:spcBef>
              <a:spcAft>
                <a:spcPts val="0"/>
              </a:spcAft>
              <a:buSzPct val="100000"/>
              <a:buChar char="●"/>
            </a:pPr>
            <a:r>
              <a:rPr lang="ru"/>
              <a:t>Grouped by codec type (Caesar, Vigenere, etc.) and operation (Encode, Decode).</a:t>
            </a:r>
            <a:endParaRPr/>
          </a:p>
          <a:p>
            <a:pPr indent="-325755" lvl="0" marL="457200" rtl="0" algn="l">
              <a:spcBef>
                <a:spcPts val="0"/>
              </a:spcBef>
              <a:spcAft>
                <a:spcPts val="0"/>
              </a:spcAft>
              <a:buSzPct val="100000"/>
              <a:buChar char="●"/>
            </a:pPr>
            <a:r>
              <a:rPr lang="ru"/>
              <a:t>All with pagination (pageNumber, Offset).</a:t>
            </a:r>
            <a:endParaRPr/>
          </a:p>
          <a:p>
            <a:pPr indent="-325755" lvl="0" marL="457200" rtl="0" algn="l">
              <a:spcBef>
                <a:spcPts val="0"/>
              </a:spcBef>
              <a:spcAft>
                <a:spcPts val="0"/>
              </a:spcAft>
              <a:buSzPct val="100000"/>
              <a:buChar char="●"/>
            </a:pPr>
            <a:r>
              <a:rPr lang="ru"/>
              <a:t>All with pagination and UserID.</a:t>
            </a:r>
            <a:endParaRPr/>
          </a:p>
        </p:txBody>
      </p:sp>
      <p:pic>
        <p:nvPicPr>
          <p:cNvPr id="227" name="Google Shape;227;g2b4a731ff25_0_3"/>
          <p:cNvPicPr preferRelativeResize="0"/>
          <p:nvPr/>
        </p:nvPicPr>
        <p:blipFill rotWithShape="1">
          <a:blip r:embed="rId3">
            <a:alphaModFix/>
          </a:blip>
          <a:srcRect b="0" l="0" r="0" t="0"/>
          <a:stretch/>
        </p:blipFill>
        <p:spPr>
          <a:xfrm>
            <a:off x="6820375" y="445025"/>
            <a:ext cx="2200774" cy="2200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b4a731ff25_0_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Homework</a:t>
            </a:r>
            <a:endParaRPr/>
          </a:p>
        </p:txBody>
      </p:sp>
      <p:sp>
        <p:nvSpPr>
          <p:cNvPr id="233" name="Google Shape;233;g2b4a731ff25_0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34" name="Google Shape;234;g2b4a731ff25_0_12"/>
          <p:cNvSpPr txBox="1"/>
          <p:nvPr>
            <p:ph idx="1" type="body"/>
          </p:nvPr>
        </p:nvSpPr>
        <p:spPr>
          <a:xfrm>
            <a:off x="311700" y="1152475"/>
            <a:ext cx="6648000" cy="34164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ru" sz="1500"/>
              <a:t>5.</a:t>
            </a:r>
            <a:r>
              <a:rPr lang="ru" sz="1500"/>
              <a:t>Create views for:</a:t>
            </a:r>
            <a:endParaRPr sz="1500"/>
          </a:p>
          <a:p>
            <a:pPr indent="-323850" lvl="0" marL="457200" rtl="0" algn="l">
              <a:lnSpc>
                <a:spcPct val="105000"/>
              </a:lnSpc>
              <a:spcBef>
                <a:spcPts val="0"/>
              </a:spcBef>
              <a:spcAft>
                <a:spcPts val="0"/>
              </a:spcAft>
              <a:buSzPts val="1500"/>
              <a:buChar char="●"/>
            </a:pPr>
            <a:r>
              <a:rPr lang="ru" sz="1500"/>
              <a:t>MonthlyEncodingStats: Create a view that aggregates encoding statistics on a monthly basis (by month, codec, status, count).</a:t>
            </a:r>
            <a:endParaRPr sz="1500"/>
          </a:p>
          <a:p>
            <a:pPr indent="-323850" lvl="0" marL="457200" rtl="0" algn="l">
              <a:lnSpc>
                <a:spcPct val="105000"/>
              </a:lnSpc>
              <a:spcBef>
                <a:spcPts val="0"/>
              </a:spcBef>
              <a:spcAft>
                <a:spcPts val="0"/>
              </a:spcAft>
              <a:buSzPts val="1500"/>
              <a:buChar char="●"/>
            </a:pPr>
            <a:r>
              <a:rPr lang="ru" sz="1500"/>
              <a:t>DailyEncodingStats: Create a view that aggregates encoding statistics on a daily basis (by day, codec, status, count).</a:t>
            </a:r>
            <a:endParaRPr sz="1500"/>
          </a:p>
          <a:p>
            <a:pPr indent="-323850" lvl="0" marL="457200" rtl="0" algn="l">
              <a:lnSpc>
                <a:spcPct val="105000"/>
              </a:lnSpc>
              <a:spcBef>
                <a:spcPts val="0"/>
              </a:spcBef>
              <a:spcAft>
                <a:spcPts val="0"/>
              </a:spcAft>
              <a:buSzPts val="1500"/>
              <a:buChar char="●"/>
            </a:pPr>
            <a:r>
              <a:rPr lang="ru" sz="1500"/>
              <a:t>FailedEncodings: Implement a view that displays encoding attempts that failed.</a:t>
            </a:r>
            <a:endParaRPr sz="1500"/>
          </a:p>
        </p:txBody>
      </p:sp>
      <p:pic>
        <p:nvPicPr>
          <p:cNvPr id="235" name="Google Shape;235;g2b4a731ff25_0_12"/>
          <p:cNvPicPr preferRelativeResize="0"/>
          <p:nvPr/>
        </p:nvPicPr>
        <p:blipFill rotWithShape="1">
          <a:blip r:embed="rId3">
            <a:alphaModFix/>
          </a:blip>
          <a:srcRect b="0" l="0" r="0" t="0"/>
          <a:stretch/>
        </p:blipFill>
        <p:spPr>
          <a:xfrm>
            <a:off x="6820375" y="445025"/>
            <a:ext cx="2200774" cy="22007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Questions &amp; Answers</a:t>
            </a:r>
            <a:endParaRPr/>
          </a:p>
        </p:txBody>
      </p:sp>
      <p:sp>
        <p:nvSpPr>
          <p:cNvPr id="241" name="Google Shape;2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242" name="Google Shape;242;p36"/>
          <p:cNvPicPr preferRelativeResize="0"/>
          <p:nvPr/>
        </p:nvPicPr>
        <p:blipFill rotWithShape="1">
          <a:blip r:embed="rId3">
            <a:alphaModFix/>
          </a:blip>
          <a:srcRect b="0" l="0" r="0" t="0"/>
          <a:stretch/>
        </p:blipFill>
        <p:spPr>
          <a:xfrm>
            <a:off x="1714500" y="1248100"/>
            <a:ext cx="5715000" cy="3209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ru"/>
              <a:t>Thanks!</a:t>
            </a:r>
            <a:endParaRPr/>
          </a:p>
          <a:p>
            <a:pPr indent="0" lvl="0" marL="0" rtl="0" algn="l">
              <a:lnSpc>
                <a:spcPct val="100000"/>
              </a:lnSpc>
              <a:spcBef>
                <a:spcPts val="0"/>
              </a:spcBef>
              <a:spcAft>
                <a:spcPts val="0"/>
              </a:spcAft>
              <a:buSzPts val="4800"/>
              <a:buNone/>
            </a:pPr>
            <a:r>
              <a:t/>
            </a:r>
            <a:endParaRPr sz="1711"/>
          </a:p>
          <a:p>
            <a:pPr indent="0" lvl="0" marL="0" rtl="0" algn="l">
              <a:lnSpc>
                <a:spcPct val="100000"/>
              </a:lnSpc>
              <a:spcBef>
                <a:spcPts val="0"/>
              </a:spcBef>
              <a:spcAft>
                <a:spcPts val="0"/>
              </a:spcAft>
              <a:buSzPts val="4800"/>
              <a:buNone/>
            </a:pPr>
            <a:r>
              <a:t/>
            </a:r>
            <a:endParaRPr sz="1711">
              <a:solidFill>
                <a:srgbClr val="D9D9D9"/>
              </a:solidFill>
            </a:endParaRPr>
          </a:p>
          <a:p>
            <a:pPr indent="0" lvl="0" marL="0" rtl="0" algn="l">
              <a:lnSpc>
                <a:spcPct val="100000"/>
              </a:lnSpc>
              <a:spcBef>
                <a:spcPts val="0"/>
              </a:spcBef>
              <a:spcAft>
                <a:spcPts val="0"/>
              </a:spcAft>
              <a:buSzPts val="4800"/>
              <a:buNone/>
            </a:pPr>
            <a:r>
              <a:rPr lang="ru" sz="1711">
                <a:solidFill>
                  <a:srgbClr val="D9D9D9"/>
                </a:solidFill>
              </a:rPr>
              <a:t>Find us in Slack:</a:t>
            </a:r>
            <a:endParaRPr sz="1711">
              <a:solidFill>
                <a:srgbClr val="D9D9D9"/>
              </a:solidFill>
            </a:endParaRPr>
          </a:p>
          <a:p>
            <a:pPr indent="0" lvl="0" marL="0" rtl="0" algn="l">
              <a:lnSpc>
                <a:spcPct val="100000"/>
              </a:lnSpc>
              <a:spcBef>
                <a:spcPts val="0"/>
              </a:spcBef>
              <a:spcAft>
                <a:spcPts val="0"/>
              </a:spcAft>
              <a:buSzPts val="4800"/>
              <a:buNone/>
            </a:pPr>
            <a:r>
              <a:rPr lang="ru" sz="1711">
                <a:solidFill>
                  <a:srgbClr val="D9D9D9"/>
                </a:solidFill>
              </a:rPr>
              <a:t>	@Bohdan Cherniak</a:t>
            </a:r>
            <a:endParaRPr sz="1711">
              <a:solidFill>
                <a:srgbClr val="D9D9D9"/>
              </a:solidFill>
            </a:endParaRPr>
          </a:p>
          <a:p>
            <a:pPr indent="0" lvl="0" marL="0" rtl="0" algn="l">
              <a:lnSpc>
                <a:spcPct val="100000"/>
              </a:lnSpc>
              <a:spcBef>
                <a:spcPts val="0"/>
              </a:spcBef>
              <a:spcAft>
                <a:spcPts val="0"/>
              </a:spcAft>
              <a:buSzPts val="4800"/>
              <a:buNone/>
            </a:pPr>
            <a:r>
              <a:rPr lang="ru" sz="1711">
                <a:solidFill>
                  <a:srgbClr val="D9D9D9"/>
                </a:solidFill>
              </a:rPr>
              <a:t>	@Vladyslav Nikolenko</a:t>
            </a:r>
            <a:endParaRPr sz="1711">
              <a:solidFill>
                <a:srgbClr val="D9D9D9"/>
              </a:solidFill>
            </a:endParaRPr>
          </a:p>
          <a:p>
            <a:pPr indent="0" lvl="0" marL="0" rtl="0" algn="l">
              <a:lnSpc>
                <a:spcPct val="100000"/>
              </a:lnSpc>
              <a:spcBef>
                <a:spcPts val="0"/>
              </a:spcBef>
              <a:spcAft>
                <a:spcPts val="0"/>
              </a:spcAft>
              <a:buSzPts val="4800"/>
              <a:buNone/>
            </a:pPr>
            <a:r>
              <a:rPr lang="ru" sz="1711">
                <a:solidFill>
                  <a:srgbClr val="D9D9D9"/>
                </a:solidFill>
              </a:rPr>
              <a:t>	@Volodymyr Vedula</a:t>
            </a:r>
            <a:endParaRPr sz="1711">
              <a:solidFill>
                <a:srgbClr val="D9D9D9"/>
              </a:solidFill>
            </a:endParaRPr>
          </a:p>
          <a:p>
            <a:pPr indent="0" lvl="0" marL="0" rtl="0" algn="l">
              <a:lnSpc>
                <a:spcPct val="100000"/>
              </a:lnSpc>
              <a:spcBef>
                <a:spcPts val="0"/>
              </a:spcBef>
              <a:spcAft>
                <a:spcPts val="0"/>
              </a:spcAft>
              <a:buSzPts val="4800"/>
              <a:buNone/>
            </a:pPr>
            <a:r>
              <a:t/>
            </a:r>
            <a:endParaRPr sz="1711">
              <a:solidFill>
                <a:srgbClr val="D9D9D9"/>
              </a:solidFill>
            </a:endParaRPr>
          </a:p>
          <a:p>
            <a:pPr indent="0" lvl="0" marL="0" rtl="0" algn="l">
              <a:lnSpc>
                <a:spcPct val="100000"/>
              </a:lnSpc>
              <a:spcBef>
                <a:spcPts val="0"/>
              </a:spcBef>
              <a:spcAft>
                <a:spcPts val="0"/>
              </a:spcAft>
              <a:buSzPts val="4800"/>
              <a:buNone/>
            </a:pPr>
            <a:r>
              <a:t/>
            </a:r>
            <a:endParaRPr sz="1711">
              <a:solidFill>
                <a:srgbClr val="D9D9D9"/>
              </a:solidFill>
            </a:endParaRPr>
          </a:p>
        </p:txBody>
      </p:sp>
      <p:sp>
        <p:nvSpPr>
          <p:cNvPr id="248" name="Google Shape;24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grpSp>
        <p:nvGrpSpPr>
          <p:cNvPr id="249" name="Google Shape;249;p38"/>
          <p:cNvGrpSpPr/>
          <p:nvPr/>
        </p:nvGrpSpPr>
        <p:grpSpPr>
          <a:xfrm>
            <a:off x="-25800" y="1916325"/>
            <a:ext cx="4970030" cy="1450"/>
            <a:chOff x="-25800" y="1916325"/>
            <a:chExt cx="4970030" cy="1450"/>
          </a:xfrm>
        </p:grpSpPr>
        <p:cxnSp>
          <p:nvCxnSpPr>
            <p:cNvPr id="250" name="Google Shape;250;p38"/>
            <p:cNvCxnSpPr/>
            <p:nvPr/>
          </p:nvCxnSpPr>
          <p:spPr>
            <a:xfrm>
              <a:off x="-25800" y="1916325"/>
              <a:ext cx="1907100" cy="0"/>
            </a:xfrm>
            <a:prstGeom prst="straightConnector1">
              <a:avLst/>
            </a:prstGeom>
            <a:noFill/>
            <a:ln cap="flat" cmpd="sng" w="76200">
              <a:solidFill>
                <a:schemeClr val="dk1"/>
              </a:solidFill>
              <a:prstDash val="solid"/>
              <a:round/>
              <a:headEnd len="sm" w="sm" type="none"/>
              <a:tailEnd len="sm" w="sm" type="none"/>
            </a:ln>
          </p:spPr>
        </p:cxnSp>
        <p:cxnSp>
          <p:nvCxnSpPr>
            <p:cNvPr id="251" name="Google Shape;251;p38"/>
            <p:cNvCxnSpPr/>
            <p:nvPr/>
          </p:nvCxnSpPr>
          <p:spPr>
            <a:xfrm>
              <a:off x="1881300" y="1917775"/>
              <a:ext cx="768300" cy="0"/>
            </a:xfrm>
            <a:prstGeom prst="straightConnector1">
              <a:avLst/>
            </a:prstGeom>
            <a:noFill/>
            <a:ln cap="flat" cmpd="sng" w="76200">
              <a:solidFill>
                <a:schemeClr val="accent5"/>
              </a:solidFill>
              <a:prstDash val="solid"/>
              <a:round/>
              <a:headEnd len="sm" w="sm" type="none"/>
              <a:tailEnd len="sm" w="sm" type="none"/>
            </a:ln>
          </p:spPr>
        </p:cxnSp>
        <p:cxnSp>
          <p:nvCxnSpPr>
            <p:cNvPr id="252" name="Google Shape;252;p38"/>
            <p:cNvCxnSpPr/>
            <p:nvPr/>
          </p:nvCxnSpPr>
          <p:spPr>
            <a:xfrm>
              <a:off x="2643300" y="1917775"/>
              <a:ext cx="768300" cy="0"/>
            </a:xfrm>
            <a:prstGeom prst="straightConnector1">
              <a:avLst/>
            </a:prstGeom>
            <a:noFill/>
            <a:ln cap="flat" cmpd="sng" w="76200">
              <a:solidFill>
                <a:srgbClr val="4A86E8"/>
              </a:solidFill>
              <a:prstDash val="solid"/>
              <a:round/>
              <a:headEnd len="sm" w="sm" type="none"/>
              <a:tailEnd len="sm" w="sm" type="none"/>
            </a:ln>
          </p:spPr>
        </p:cxnSp>
        <p:cxnSp>
          <p:nvCxnSpPr>
            <p:cNvPr id="253" name="Google Shape;253;p38"/>
            <p:cNvCxnSpPr/>
            <p:nvPr/>
          </p:nvCxnSpPr>
          <p:spPr>
            <a:xfrm>
              <a:off x="3405300" y="1917775"/>
              <a:ext cx="768300" cy="0"/>
            </a:xfrm>
            <a:prstGeom prst="straightConnector1">
              <a:avLst/>
            </a:prstGeom>
            <a:noFill/>
            <a:ln cap="flat" cmpd="sng" w="76200">
              <a:solidFill>
                <a:schemeClr val="accent4"/>
              </a:solidFill>
              <a:prstDash val="solid"/>
              <a:round/>
              <a:headEnd len="sm" w="sm" type="none"/>
              <a:tailEnd len="sm" w="sm" type="none"/>
            </a:ln>
          </p:spPr>
        </p:cxnSp>
        <p:cxnSp>
          <p:nvCxnSpPr>
            <p:cNvPr id="254" name="Google Shape;254;p38"/>
            <p:cNvCxnSpPr/>
            <p:nvPr/>
          </p:nvCxnSpPr>
          <p:spPr>
            <a:xfrm>
              <a:off x="4175930" y="1917775"/>
              <a:ext cx="768300" cy="0"/>
            </a:xfrm>
            <a:prstGeom prst="straightConnector1">
              <a:avLst/>
            </a:prstGeom>
            <a:noFill/>
            <a:ln cap="flat" cmpd="sng" w="76200">
              <a:solidFill>
                <a:srgbClr val="FF0000"/>
              </a:solidFill>
              <a:prstDash val="solid"/>
              <a:round/>
              <a:headEnd len="sm" w="sm" type="none"/>
              <a:tailEnd len="sm" w="sm"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18565ad2443_0_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What is Database?</a:t>
            </a:r>
            <a:endParaRPr/>
          </a:p>
          <a:p>
            <a:pPr indent="0" lvl="0" marL="0" rtl="0" algn="l">
              <a:lnSpc>
                <a:spcPct val="100000"/>
              </a:lnSpc>
              <a:spcBef>
                <a:spcPts val="0"/>
              </a:spcBef>
              <a:spcAft>
                <a:spcPts val="0"/>
              </a:spcAft>
              <a:buSzPct val="111111"/>
              <a:buNone/>
            </a:pPr>
            <a:r>
              <a:t/>
            </a:r>
            <a:endParaRPr/>
          </a:p>
        </p:txBody>
      </p:sp>
      <p:sp>
        <p:nvSpPr>
          <p:cNvPr id="76" name="Google Shape;76;g18565ad2443_0_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77" name="Google Shape;77;g18565ad2443_0_82"/>
          <p:cNvSpPr txBox="1"/>
          <p:nvPr>
            <p:ph idx="1" type="body"/>
          </p:nvPr>
        </p:nvSpPr>
        <p:spPr>
          <a:xfrm>
            <a:off x="311700" y="2696338"/>
            <a:ext cx="8520600" cy="1872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t/>
            </a:r>
            <a:endParaRPr/>
          </a:p>
        </p:txBody>
      </p:sp>
      <p:sp>
        <p:nvSpPr>
          <p:cNvPr id="78" name="Google Shape;78;g18565ad2443_0_82"/>
          <p:cNvSpPr/>
          <p:nvPr/>
        </p:nvSpPr>
        <p:spPr>
          <a:xfrm>
            <a:off x="393300" y="1116225"/>
            <a:ext cx="3883200" cy="345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1" lang="ru" sz="1600" u="none" cap="none" strike="noStrike">
                <a:solidFill>
                  <a:schemeClr val="lt2"/>
                </a:solidFill>
                <a:latin typeface="Lora"/>
                <a:ea typeface="Lora"/>
                <a:cs typeface="Lora"/>
                <a:sym typeface="Lora"/>
              </a:rPr>
              <a:t>“Database -</a:t>
            </a:r>
            <a:r>
              <a:rPr i="1" lang="ru" sz="1600">
                <a:solidFill>
                  <a:schemeClr val="lt2"/>
                </a:solidFill>
                <a:latin typeface="Lora"/>
                <a:ea typeface="Lora"/>
                <a:cs typeface="Lora"/>
                <a:sym typeface="Lora"/>
              </a:rPr>
              <a:t> is a</a:t>
            </a:r>
            <a:r>
              <a:rPr b="0" i="1" lang="ru" sz="1600" u="none" cap="none" strike="noStrike">
                <a:solidFill>
                  <a:schemeClr val="lt2"/>
                </a:solidFill>
                <a:latin typeface="Lora"/>
                <a:ea typeface="Lora"/>
                <a:cs typeface="Lora"/>
                <a:sym typeface="Lora"/>
              </a:rPr>
              <a:t> structured collection of data organized for efficient retrieval, management, and manipulation.”</a:t>
            </a:r>
            <a:endParaRPr b="0" i="1" sz="1600" u="none" cap="none" strike="noStrike">
              <a:solidFill>
                <a:schemeClr val="lt2"/>
              </a:solidFill>
              <a:latin typeface="Lora"/>
              <a:ea typeface="Lora"/>
              <a:cs typeface="Lora"/>
              <a:sym typeface="Lora"/>
            </a:endParaRPr>
          </a:p>
          <a:p>
            <a:pPr indent="0" lvl="0" marL="0" marR="0" rtl="0" algn="just">
              <a:lnSpc>
                <a:spcPct val="100000"/>
              </a:lnSpc>
              <a:spcBef>
                <a:spcPts val="0"/>
              </a:spcBef>
              <a:spcAft>
                <a:spcPts val="0"/>
              </a:spcAft>
              <a:buClr>
                <a:srgbClr val="000000"/>
              </a:buClr>
              <a:buSzPts val="1600"/>
              <a:buFont typeface="Arial"/>
              <a:buNone/>
            </a:pPr>
            <a:r>
              <a:t/>
            </a:r>
            <a:endParaRPr i="1" sz="1600">
              <a:solidFill>
                <a:schemeClr val="lt2"/>
              </a:solidFill>
              <a:latin typeface="Lora"/>
              <a:ea typeface="Lora"/>
              <a:cs typeface="Lora"/>
              <a:sym typeface="Lora"/>
            </a:endParaRPr>
          </a:p>
          <a:p>
            <a:pPr indent="0" lvl="0" marL="0" marR="0" rtl="0" algn="just">
              <a:lnSpc>
                <a:spcPct val="100000"/>
              </a:lnSpc>
              <a:spcBef>
                <a:spcPts val="0"/>
              </a:spcBef>
              <a:spcAft>
                <a:spcPts val="0"/>
              </a:spcAft>
              <a:buClr>
                <a:srgbClr val="000000"/>
              </a:buClr>
              <a:buSzPts val="1600"/>
              <a:buFont typeface="Arial"/>
              <a:buNone/>
            </a:pPr>
            <a:r>
              <a:t/>
            </a:r>
            <a:endParaRPr i="1" sz="1600">
              <a:solidFill>
                <a:schemeClr val="lt2"/>
              </a:solidFill>
              <a:latin typeface="Lora"/>
              <a:ea typeface="Lora"/>
              <a:cs typeface="Lora"/>
              <a:sym typeface="Lora"/>
            </a:endParaRPr>
          </a:p>
          <a:p>
            <a:pPr indent="0" lvl="0" marL="0" marR="0" rtl="0" algn="just">
              <a:lnSpc>
                <a:spcPct val="100000"/>
              </a:lnSpc>
              <a:spcBef>
                <a:spcPts val="0"/>
              </a:spcBef>
              <a:spcAft>
                <a:spcPts val="0"/>
              </a:spcAft>
              <a:buClr>
                <a:srgbClr val="000000"/>
              </a:buClr>
              <a:buSzPts val="1600"/>
              <a:buFont typeface="Arial"/>
              <a:buNone/>
            </a:pPr>
            <a:r>
              <a:t/>
            </a:r>
            <a:endParaRPr i="1" sz="1600">
              <a:solidFill>
                <a:schemeClr val="lt2"/>
              </a:solidFill>
              <a:latin typeface="Lora"/>
              <a:ea typeface="Lora"/>
              <a:cs typeface="Lora"/>
              <a:sym typeface="Lora"/>
            </a:endParaRPr>
          </a:p>
          <a:p>
            <a:pPr indent="0" lvl="0" marL="0" marR="0" rtl="0" algn="just">
              <a:lnSpc>
                <a:spcPct val="100000"/>
              </a:lnSpc>
              <a:spcBef>
                <a:spcPts val="0"/>
              </a:spcBef>
              <a:spcAft>
                <a:spcPts val="0"/>
              </a:spcAft>
              <a:buClr>
                <a:srgbClr val="000000"/>
              </a:buClr>
              <a:buSzPts val="1600"/>
              <a:buFont typeface="Arial"/>
              <a:buNone/>
            </a:pPr>
            <a:r>
              <a:rPr i="1" lang="ru" sz="1600">
                <a:solidFill>
                  <a:schemeClr val="lt2"/>
                </a:solidFill>
                <a:latin typeface="Lora"/>
                <a:ea typeface="Lora"/>
                <a:cs typeface="Lora"/>
                <a:sym typeface="Lora"/>
              </a:rPr>
              <a:t>“DBMS - Software that provides an interface for creating, managing, and interacting with databases, handling tasks such as data storage, retrieval, and maintenance.”</a:t>
            </a:r>
            <a:r>
              <a:rPr b="0" i="1" lang="ru" sz="1800" u="none" cap="none" strike="noStrike">
                <a:solidFill>
                  <a:schemeClr val="lt2"/>
                </a:solidFill>
                <a:latin typeface="Lora"/>
                <a:ea typeface="Lora"/>
                <a:cs typeface="Lora"/>
                <a:sym typeface="Lora"/>
              </a:rPr>
              <a:t>	</a:t>
            </a:r>
            <a:r>
              <a:rPr b="0" i="1" lang="ru" sz="1800" u="none" cap="none" strike="noStrike">
                <a:solidFill>
                  <a:schemeClr val="lt2"/>
                </a:solidFill>
                <a:latin typeface="Lora"/>
                <a:ea typeface="Lora"/>
                <a:cs typeface="Lora"/>
                <a:sym typeface="Lora"/>
              </a:rPr>
              <a:t>					</a:t>
            </a:r>
            <a:r>
              <a:rPr b="0" i="1" lang="ru" sz="1800" u="none" cap="none" strike="noStrike">
                <a:solidFill>
                  <a:schemeClr val="lt2"/>
                </a:solidFill>
                <a:latin typeface="Lora"/>
                <a:ea typeface="Lora"/>
                <a:cs typeface="Lora"/>
                <a:sym typeface="Lora"/>
              </a:rPr>
              <a:t>				</a:t>
            </a:r>
            <a:r>
              <a:rPr b="0" i="1" lang="ru" sz="1400" u="none" cap="none" strike="noStrike">
                <a:solidFill>
                  <a:schemeClr val="lt2"/>
                </a:solidFill>
                <a:latin typeface="Lora"/>
                <a:ea typeface="Lora"/>
                <a:cs typeface="Lora"/>
                <a:sym typeface="Lora"/>
              </a:rPr>
              <a:t>@</a:t>
            </a:r>
            <a:r>
              <a:rPr i="1" lang="ru">
                <a:solidFill>
                  <a:schemeClr val="lt2"/>
                </a:solidFill>
                <a:latin typeface="Lora"/>
                <a:ea typeface="Lora"/>
                <a:cs typeface="Lora"/>
                <a:sym typeface="Lora"/>
              </a:rPr>
              <a:t>Someone</a:t>
            </a:r>
            <a:endParaRPr b="0" i="0" sz="1400" u="none" cap="none" strike="noStrike">
              <a:solidFill>
                <a:schemeClr val="lt2"/>
              </a:solidFill>
              <a:latin typeface="Lora"/>
              <a:ea typeface="Lora"/>
              <a:cs typeface="Lora"/>
              <a:sym typeface="Lora"/>
            </a:endParaRPr>
          </a:p>
        </p:txBody>
      </p:sp>
      <p:pic>
        <p:nvPicPr>
          <p:cNvPr id="79" name="Google Shape;79;g18565ad2443_0_82"/>
          <p:cNvPicPr preferRelativeResize="0"/>
          <p:nvPr/>
        </p:nvPicPr>
        <p:blipFill>
          <a:blip r:embed="rId3">
            <a:alphaModFix/>
          </a:blip>
          <a:stretch>
            <a:fillRect/>
          </a:stretch>
        </p:blipFill>
        <p:spPr>
          <a:xfrm>
            <a:off x="4461600" y="285750"/>
            <a:ext cx="4572000" cy="457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b4a731ff25_0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What is Database?</a:t>
            </a:r>
            <a:endParaRPr/>
          </a:p>
          <a:p>
            <a:pPr indent="0" lvl="0" marL="0" rtl="0" algn="l">
              <a:lnSpc>
                <a:spcPct val="100000"/>
              </a:lnSpc>
              <a:spcBef>
                <a:spcPts val="0"/>
              </a:spcBef>
              <a:spcAft>
                <a:spcPts val="0"/>
              </a:spcAft>
              <a:buSzPct val="111111"/>
              <a:buNone/>
            </a:pPr>
            <a:r>
              <a:t/>
            </a:r>
            <a:endParaRPr/>
          </a:p>
        </p:txBody>
      </p:sp>
      <p:sp>
        <p:nvSpPr>
          <p:cNvPr id="85" name="Google Shape;85;g2b4a731ff25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86" name="Google Shape;86;g2b4a731ff25_0_21"/>
          <p:cNvSpPr txBox="1"/>
          <p:nvPr>
            <p:ph idx="1" type="body"/>
          </p:nvPr>
        </p:nvSpPr>
        <p:spPr>
          <a:xfrm>
            <a:off x="311700" y="2696338"/>
            <a:ext cx="8520600" cy="1872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t/>
            </a:r>
            <a:endParaRPr/>
          </a:p>
        </p:txBody>
      </p:sp>
      <p:pic>
        <p:nvPicPr>
          <p:cNvPr id="87" name="Google Shape;87;g2b4a731ff25_0_21"/>
          <p:cNvPicPr preferRelativeResize="0"/>
          <p:nvPr/>
        </p:nvPicPr>
        <p:blipFill>
          <a:blip r:embed="rId3">
            <a:alphaModFix/>
          </a:blip>
          <a:stretch>
            <a:fillRect/>
          </a:stretch>
        </p:blipFill>
        <p:spPr>
          <a:xfrm>
            <a:off x="552450" y="1109550"/>
            <a:ext cx="8039100" cy="381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b4a731ff25_0_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Relational vs  Non-relational</a:t>
            </a:r>
            <a:endParaRPr/>
          </a:p>
        </p:txBody>
      </p:sp>
      <p:sp>
        <p:nvSpPr>
          <p:cNvPr id="93" name="Google Shape;93;g2b4a731ff25_0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94" name="Google Shape;94;g2b4a731ff25_0_30"/>
          <p:cNvSpPr txBox="1"/>
          <p:nvPr>
            <p:ph idx="1" type="body"/>
          </p:nvPr>
        </p:nvSpPr>
        <p:spPr>
          <a:xfrm>
            <a:off x="311700" y="2696338"/>
            <a:ext cx="8520600" cy="1872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t/>
            </a:r>
            <a:endParaRPr/>
          </a:p>
        </p:txBody>
      </p:sp>
      <p:graphicFrame>
        <p:nvGraphicFramePr>
          <p:cNvPr id="95" name="Google Shape;95;g2b4a731ff25_0_30"/>
          <p:cNvGraphicFramePr/>
          <p:nvPr/>
        </p:nvGraphicFramePr>
        <p:xfrm>
          <a:off x="357300" y="1056600"/>
          <a:ext cx="3000000" cy="3000000"/>
        </p:xfrm>
        <a:graphic>
          <a:graphicData uri="http://schemas.openxmlformats.org/drawingml/2006/table">
            <a:tbl>
              <a:tblPr>
                <a:solidFill>
                  <a:srgbClr val="131417"/>
                </a:solidFill>
                <a:tableStyleId>{98C16FF0-B307-4919-BA41-B9705A3377A8}</a:tableStyleId>
              </a:tblPr>
              <a:tblGrid>
                <a:gridCol w="4195150"/>
                <a:gridCol w="4195150"/>
              </a:tblGrid>
              <a:tr h="468075">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rPr>
                        <a:t>Relational</a:t>
                      </a:r>
                      <a:endParaRPr sz="1200" u="none" cap="none" strike="noStrike">
                        <a:solidFill>
                          <a:srgbClr val="FFFFFF"/>
                        </a:solidFill>
                      </a:endParaRPr>
                    </a:p>
                  </a:txBody>
                  <a:tcPr marT="95250" marB="95250" marR="95250" marL="95250" anchor="ctr">
                    <a:lnB cap="flat" cmpd="sng" w="9525">
                      <a:solidFill>
                        <a:schemeClr val="dk2"/>
                      </a:solidFill>
                      <a:prstDash val="solid"/>
                      <a:round/>
                      <a:headEnd len="sm" w="sm" type="none"/>
                      <a:tailEnd len="sm" w="sm" type="none"/>
                    </a:lnB>
                    <a:solidFill>
                      <a:schemeClr val="dk2"/>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rPr>
                        <a:t>Non-relational</a:t>
                      </a:r>
                      <a:endParaRPr sz="1200" u="none" cap="none" strike="noStrike">
                        <a:solidFill>
                          <a:srgbClr val="FFFFFF"/>
                        </a:solidFill>
                      </a:endParaRPr>
                    </a:p>
                  </a:txBody>
                  <a:tcPr marT="95250" marB="95250" marR="95250" marL="95250" anchor="ctr">
                    <a:lnB cap="flat" cmpd="sng" w="9525">
                      <a:solidFill>
                        <a:schemeClr val="dk2"/>
                      </a:solidFill>
                      <a:prstDash val="solid"/>
                      <a:round/>
                      <a:headEnd len="sm" w="sm" type="none"/>
                      <a:tailEnd len="sm" w="sm" type="none"/>
                    </a:lnB>
                    <a:solidFill>
                      <a:schemeClr val="dk2"/>
                    </a:solidFill>
                  </a:tcPr>
                </a:tc>
              </a:tr>
              <a:tr h="444750">
                <a:tc>
                  <a:txBody>
                    <a:bodyPr/>
                    <a:lstStyle/>
                    <a:p>
                      <a:pPr indent="0" lvl="0" marL="0" rtl="0" algn="l">
                        <a:lnSpc>
                          <a:spcPct val="115000"/>
                        </a:lnSpc>
                        <a:spcBef>
                          <a:spcPts val="0"/>
                        </a:spcBef>
                        <a:spcAft>
                          <a:spcPts val="0"/>
                        </a:spcAft>
                        <a:buNone/>
                      </a:pPr>
                      <a:r>
                        <a:rPr lang="ru" sz="1200">
                          <a:solidFill>
                            <a:srgbClr val="FFFFFF"/>
                          </a:solidFill>
                          <a:highlight>
                            <a:srgbClr val="131417"/>
                          </a:highlight>
                        </a:rPr>
                        <a:t>In a relational database, data is organized in tables, where each table consists of rows and columns. The relationships between tables are established using keys (primary and foreign keys). This type of database follows the principles of the relational model, introduced by Edgar Codd.</a:t>
                      </a:r>
                      <a:endParaRPr sz="1200">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ru" sz="1200">
                          <a:solidFill>
                            <a:srgbClr val="FFFFFF"/>
                          </a:solidFill>
                          <a:highlight>
                            <a:srgbClr val="131417"/>
                          </a:highlight>
                        </a:rPr>
                        <a:t>Non-relational databases, often referred to as NoSQL databases, deviate from the traditional relational model. They are designed to handle various types of data and data models, providing more flexibility and scalability.</a:t>
                      </a:r>
                      <a:endParaRPr sz="1200" u="none" cap="none" strike="noStrike">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44750">
                <a:tc>
                  <a:txBody>
                    <a:bodyPr/>
                    <a:lstStyle/>
                    <a:p>
                      <a:pPr indent="0" lvl="0" marL="0" rtl="0" algn="l">
                        <a:lnSpc>
                          <a:spcPct val="115000"/>
                        </a:lnSpc>
                        <a:spcBef>
                          <a:spcPts val="0"/>
                        </a:spcBef>
                        <a:spcAft>
                          <a:spcPts val="0"/>
                        </a:spcAft>
                        <a:buNone/>
                      </a:pPr>
                      <a:r>
                        <a:rPr lang="ru" sz="1200">
                          <a:solidFill>
                            <a:schemeClr val="dk1"/>
                          </a:solidFill>
                          <a:highlight>
                            <a:srgbClr val="131417"/>
                          </a:highlight>
                        </a:rPr>
                        <a:t>Key characteristics of relational databases include data integrity through the use of constraints, support for transactions, and a well-defined schema.</a:t>
                      </a:r>
                      <a:endParaRPr sz="1200">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ru" sz="1200">
                          <a:solidFill>
                            <a:srgbClr val="FFFFFF"/>
                          </a:solidFill>
                          <a:highlight>
                            <a:srgbClr val="131417"/>
                          </a:highlight>
                        </a:rPr>
                        <a:t>Non-Relational Databases: Support various data models, such as documents, key-value pairs, columns, or graphs, offering more flexibility in handling diverse data types.</a:t>
                      </a:r>
                      <a:endParaRPr sz="1200">
                        <a:solidFill>
                          <a:srgbClr val="FFFFFF"/>
                        </a:solidFill>
                        <a:highlight>
                          <a:srgbClr val="131417"/>
                        </a:highlight>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FFFFFF"/>
                        </a:solidFill>
                        <a:highlight>
                          <a:srgbClr val="131417"/>
                        </a:highlight>
                      </a:endParaRPr>
                    </a:p>
                  </a:txBody>
                  <a:tcPr marT="133350" marB="133350" marR="95250" marL="952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b466a1753f_0_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What is JDBC?</a:t>
            </a:r>
            <a:endParaRPr/>
          </a:p>
          <a:p>
            <a:pPr indent="0" lvl="0" marL="0" rtl="0" algn="l">
              <a:lnSpc>
                <a:spcPct val="100000"/>
              </a:lnSpc>
              <a:spcBef>
                <a:spcPts val="0"/>
              </a:spcBef>
              <a:spcAft>
                <a:spcPts val="0"/>
              </a:spcAft>
              <a:buSzPct val="111111"/>
              <a:buNone/>
            </a:pPr>
            <a:r>
              <a:t/>
            </a:r>
            <a:endParaRPr/>
          </a:p>
        </p:txBody>
      </p:sp>
      <p:sp>
        <p:nvSpPr>
          <p:cNvPr id="101" name="Google Shape;101;g2b466a1753f_0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02" name="Google Shape;102;g2b466a1753f_0_61"/>
          <p:cNvSpPr txBox="1"/>
          <p:nvPr>
            <p:ph idx="1" type="body"/>
          </p:nvPr>
        </p:nvSpPr>
        <p:spPr>
          <a:xfrm>
            <a:off x="311700" y="2696338"/>
            <a:ext cx="8520600" cy="1872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t/>
            </a:r>
            <a:endParaRPr/>
          </a:p>
        </p:txBody>
      </p:sp>
      <p:sp>
        <p:nvSpPr>
          <p:cNvPr id="103" name="Google Shape;103;g2b466a1753f_0_61"/>
          <p:cNvSpPr/>
          <p:nvPr/>
        </p:nvSpPr>
        <p:spPr>
          <a:xfrm>
            <a:off x="393300" y="1116225"/>
            <a:ext cx="3437100" cy="3501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1" lang="ru" sz="1600" u="none" cap="none" strike="noStrike">
                <a:solidFill>
                  <a:schemeClr val="lt2"/>
                </a:solidFill>
                <a:latin typeface="Lora"/>
                <a:ea typeface="Lora"/>
                <a:cs typeface="Lora"/>
                <a:sym typeface="Lora"/>
              </a:rPr>
              <a:t>“</a:t>
            </a:r>
            <a:r>
              <a:rPr b="1" i="1" lang="ru" sz="1600" u="none" cap="none" strike="noStrike">
                <a:solidFill>
                  <a:schemeClr val="lt2"/>
                </a:solidFill>
                <a:latin typeface="Lora"/>
                <a:ea typeface="Lora"/>
                <a:cs typeface="Lora"/>
                <a:sym typeface="Lora"/>
              </a:rPr>
              <a:t>JDBC </a:t>
            </a:r>
            <a:r>
              <a:rPr i="1" lang="ru" sz="1600">
                <a:solidFill>
                  <a:schemeClr val="lt2"/>
                </a:solidFill>
                <a:latin typeface="Lora"/>
                <a:ea typeface="Lora"/>
                <a:cs typeface="Lora"/>
                <a:sym typeface="Lora"/>
              </a:rPr>
              <a:t>is a Java-based API that allows Java applications to </a:t>
            </a:r>
            <a:r>
              <a:rPr b="1" i="1" lang="ru" sz="1600">
                <a:solidFill>
                  <a:schemeClr val="lt2"/>
                </a:solidFill>
                <a:latin typeface="Lora"/>
                <a:ea typeface="Lora"/>
                <a:cs typeface="Lora"/>
                <a:sym typeface="Lora"/>
              </a:rPr>
              <a:t>interact with relational databases</a:t>
            </a:r>
            <a:r>
              <a:rPr i="1" lang="ru" sz="1600">
                <a:solidFill>
                  <a:schemeClr val="lt2"/>
                </a:solidFill>
                <a:latin typeface="Lora"/>
                <a:ea typeface="Lora"/>
                <a:cs typeface="Lora"/>
                <a:sym typeface="Lora"/>
              </a:rPr>
              <a:t>. JDBC provides a standard interface for connecting to and executing SQL queries against databases. </a:t>
            </a:r>
            <a:r>
              <a:rPr b="0" i="1" lang="ru" sz="1600" u="none" cap="none" strike="noStrike">
                <a:solidFill>
                  <a:schemeClr val="lt2"/>
                </a:solidFill>
                <a:latin typeface="Lora"/>
                <a:ea typeface="Lora"/>
                <a:cs typeface="Lora"/>
                <a:sym typeface="Lora"/>
              </a:rPr>
              <a:t>”</a:t>
            </a:r>
            <a:endParaRPr b="0" i="1" sz="1600" u="none" cap="none" strike="noStrike">
              <a:solidFill>
                <a:schemeClr val="lt2"/>
              </a:solidFill>
              <a:latin typeface="Lora"/>
              <a:ea typeface="Lora"/>
              <a:cs typeface="Lora"/>
              <a:sym typeface="Lora"/>
            </a:endParaRPr>
          </a:p>
          <a:p>
            <a:pPr indent="0" lvl="0" marL="0" marR="0" rtl="0" algn="ctr">
              <a:lnSpc>
                <a:spcPct val="100000"/>
              </a:lnSpc>
              <a:spcBef>
                <a:spcPts val="1200"/>
              </a:spcBef>
              <a:spcAft>
                <a:spcPts val="1200"/>
              </a:spcAft>
              <a:buClr>
                <a:srgbClr val="000000"/>
              </a:buClr>
              <a:buSzPts val="1800"/>
              <a:buFont typeface="Arial"/>
              <a:buNone/>
            </a:pPr>
            <a:r>
              <a:rPr b="0" i="1" lang="ru" sz="1800" u="none" cap="none" strike="noStrike">
                <a:solidFill>
                  <a:schemeClr val="lt2"/>
                </a:solidFill>
                <a:latin typeface="Lora"/>
                <a:ea typeface="Lora"/>
                <a:cs typeface="Lora"/>
                <a:sym typeface="Lora"/>
              </a:rPr>
              <a:t>										</a:t>
            </a:r>
            <a:r>
              <a:rPr b="0" i="1" lang="ru" sz="1400" u="none" cap="none" strike="noStrike">
                <a:solidFill>
                  <a:schemeClr val="lt2"/>
                </a:solidFill>
                <a:latin typeface="Lora"/>
                <a:ea typeface="Lora"/>
                <a:cs typeface="Lora"/>
                <a:sym typeface="Lora"/>
              </a:rPr>
              <a:t>@</a:t>
            </a:r>
            <a:r>
              <a:rPr i="1" lang="ru">
                <a:solidFill>
                  <a:schemeClr val="lt2"/>
                </a:solidFill>
                <a:latin typeface="Lora"/>
                <a:ea typeface="Lora"/>
                <a:cs typeface="Lora"/>
                <a:sym typeface="Lora"/>
              </a:rPr>
              <a:t>Someone</a:t>
            </a:r>
            <a:endParaRPr b="0" i="0" sz="1400" u="none" cap="none" strike="noStrike">
              <a:solidFill>
                <a:schemeClr val="lt2"/>
              </a:solidFill>
              <a:latin typeface="Lora"/>
              <a:ea typeface="Lora"/>
              <a:cs typeface="Lora"/>
              <a:sym typeface="Lora"/>
            </a:endParaRPr>
          </a:p>
        </p:txBody>
      </p:sp>
      <p:pic>
        <p:nvPicPr>
          <p:cNvPr id="104" name="Google Shape;104;g2b466a1753f_0_61"/>
          <p:cNvPicPr preferRelativeResize="0"/>
          <p:nvPr/>
        </p:nvPicPr>
        <p:blipFill>
          <a:blip r:embed="rId3">
            <a:alphaModFix/>
          </a:blip>
          <a:stretch>
            <a:fillRect/>
          </a:stretch>
        </p:blipFill>
        <p:spPr>
          <a:xfrm>
            <a:off x="4155689" y="274725"/>
            <a:ext cx="4611111" cy="4594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b466a1753f_0_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What is Datasource?</a:t>
            </a:r>
            <a:endParaRPr/>
          </a:p>
          <a:p>
            <a:pPr indent="0" lvl="0" marL="0" rtl="0" algn="l">
              <a:lnSpc>
                <a:spcPct val="100000"/>
              </a:lnSpc>
              <a:spcBef>
                <a:spcPts val="0"/>
              </a:spcBef>
              <a:spcAft>
                <a:spcPts val="0"/>
              </a:spcAft>
              <a:buSzPct val="111111"/>
              <a:buNone/>
            </a:pPr>
            <a:r>
              <a:t/>
            </a:r>
            <a:endParaRPr/>
          </a:p>
        </p:txBody>
      </p:sp>
      <p:sp>
        <p:nvSpPr>
          <p:cNvPr id="110" name="Google Shape;110;g2b466a1753f_0_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11" name="Google Shape;111;g2b466a1753f_0_81"/>
          <p:cNvSpPr txBox="1"/>
          <p:nvPr>
            <p:ph idx="1" type="body"/>
          </p:nvPr>
        </p:nvSpPr>
        <p:spPr>
          <a:xfrm>
            <a:off x="311700" y="2696338"/>
            <a:ext cx="8520600" cy="1872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t/>
            </a:r>
            <a:endParaRPr/>
          </a:p>
        </p:txBody>
      </p:sp>
      <p:sp>
        <p:nvSpPr>
          <p:cNvPr id="112" name="Google Shape;112;g2b466a1753f_0_81"/>
          <p:cNvSpPr/>
          <p:nvPr/>
        </p:nvSpPr>
        <p:spPr>
          <a:xfrm>
            <a:off x="393300" y="1116225"/>
            <a:ext cx="8357400" cy="1455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1" lang="ru" sz="1600" u="none" cap="none" strike="noStrike">
                <a:solidFill>
                  <a:schemeClr val="lt2"/>
                </a:solidFill>
                <a:latin typeface="Lora"/>
                <a:ea typeface="Lora"/>
                <a:cs typeface="Lora"/>
                <a:sym typeface="Lora"/>
              </a:rPr>
              <a:t>“</a:t>
            </a:r>
            <a:r>
              <a:rPr i="1" lang="ru" sz="1600">
                <a:solidFill>
                  <a:schemeClr val="lt2"/>
                </a:solidFill>
                <a:latin typeface="Lora"/>
                <a:ea typeface="Lora"/>
                <a:cs typeface="Lora"/>
                <a:sym typeface="Lora"/>
              </a:rPr>
              <a:t>The </a:t>
            </a:r>
            <a:r>
              <a:rPr b="1" i="1" lang="ru" sz="1600">
                <a:solidFill>
                  <a:schemeClr val="lt2"/>
                </a:solidFill>
                <a:latin typeface="Lora"/>
                <a:ea typeface="Lora"/>
                <a:cs typeface="Lora"/>
                <a:sym typeface="Lora"/>
              </a:rPr>
              <a:t>DataSource</a:t>
            </a:r>
            <a:r>
              <a:rPr i="1" lang="ru" sz="1600">
                <a:solidFill>
                  <a:schemeClr val="lt2"/>
                </a:solidFill>
                <a:latin typeface="Lora"/>
                <a:ea typeface="Lora"/>
                <a:cs typeface="Lora"/>
                <a:sym typeface="Lora"/>
              </a:rPr>
              <a:t> takes care of </a:t>
            </a:r>
            <a:r>
              <a:rPr b="1" i="1" lang="ru" sz="1600">
                <a:solidFill>
                  <a:schemeClr val="lt2"/>
                </a:solidFill>
                <a:latin typeface="Lora"/>
                <a:ea typeface="Lora"/>
                <a:cs typeface="Lora"/>
                <a:sym typeface="Lora"/>
              </a:rPr>
              <a:t>creating</a:t>
            </a:r>
            <a:r>
              <a:rPr i="1" lang="ru" sz="1600">
                <a:solidFill>
                  <a:schemeClr val="lt2"/>
                </a:solidFill>
                <a:latin typeface="Lora"/>
                <a:ea typeface="Lora"/>
                <a:cs typeface="Lora"/>
                <a:sym typeface="Lora"/>
              </a:rPr>
              <a:t>, </a:t>
            </a:r>
            <a:r>
              <a:rPr b="1" i="1" lang="ru" sz="1600">
                <a:solidFill>
                  <a:schemeClr val="lt2"/>
                </a:solidFill>
                <a:latin typeface="Lora"/>
                <a:ea typeface="Lora"/>
                <a:cs typeface="Lora"/>
                <a:sym typeface="Lora"/>
              </a:rPr>
              <a:t>managing</a:t>
            </a:r>
            <a:r>
              <a:rPr i="1" lang="ru" sz="1600">
                <a:solidFill>
                  <a:schemeClr val="lt2"/>
                </a:solidFill>
                <a:latin typeface="Lora"/>
                <a:ea typeface="Lora"/>
                <a:cs typeface="Lora"/>
                <a:sym typeface="Lora"/>
              </a:rPr>
              <a:t>, and </a:t>
            </a:r>
            <a:r>
              <a:rPr b="1" i="1" lang="ru" sz="1600">
                <a:solidFill>
                  <a:schemeClr val="lt2"/>
                </a:solidFill>
                <a:latin typeface="Lora"/>
                <a:ea typeface="Lora"/>
                <a:cs typeface="Lora"/>
                <a:sym typeface="Lora"/>
              </a:rPr>
              <a:t>providing connections</a:t>
            </a:r>
            <a:r>
              <a:rPr i="1" lang="ru" sz="1600">
                <a:solidFill>
                  <a:schemeClr val="lt2"/>
                </a:solidFill>
                <a:latin typeface="Lora"/>
                <a:ea typeface="Lora"/>
                <a:cs typeface="Lora"/>
                <a:sym typeface="Lora"/>
              </a:rPr>
              <a:t> to the application, including handling aspects like connection pooling, transaction management, and configuration. </a:t>
            </a:r>
            <a:r>
              <a:rPr i="1" lang="ru" sz="1600">
                <a:solidFill>
                  <a:schemeClr val="lt2"/>
                </a:solidFill>
                <a:latin typeface="Lora"/>
                <a:ea typeface="Lora"/>
                <a:cs typeface="Lora"/>
                <a:sym typeface="Lora"/>
              </a:rPr>
              <a:t> </a:t>
            </a:r>
            <a:r>
              <a:rPr b="0" i="1" lang="ru" sz="1600" u="none" cap="none" strike="noStrike">
                <a:solidFill>
                  <a:schemeClr val="lt2"/>
                </a:solidFill>
                <a:latin typeface="Lora"/>
                <a:ea typeface="Lora"/>
                <a:cs typeface="Lora"/>
                <a:sym typeface="Lora"/>
              </a:rPr>
              <a:t>”</a:t>
            </a:r>
            <a:endParaRPr b="0" i="1" sz="1600" u="none" cap="none" strike="noStrike">
              <a:solidFill>
                <a:schemeClr val="lt2"/>
              </a:solidFill>
              <a:latin typeface="Lora"/>
              <a:ea typeface="Lora"/>
              <a:cs typeface="Lora"/>
              <a:sym typeface="Lora"/>
            </a:endParaRPr>
          </a:p>
          <a:p>
            <a:pPr indent="0" lvl="0" marL="0" marR="0" rtl="0" algn="ctr">
              <a:lnSpc>
                <a:spcPct val="100000"/>
              </a:lnSpc>
              <a:spcBef>
                <a:spcPts val="1200"/>
              </a:spcBef>
              <a:spcAft>
                <a:spcPts val="1200"/>
              </a:spcAft>
              <a:buClr>
                <a:srgbClr val="000000"/>
              </a:buClr>
              <a:buSzPts val="1800"/>
              <a:buFont typeface="Arial"/>
              <a:buNone/>
            </a:pPr>
            <a:r>
              <a:rPr b="0" i="1" lang="ru" sz="1800" u="none" cap="none" strike="noStrike">
                <a:solidFill>
                  <a:schemeClr val="lt2"/>
                </a:solidFill>
                <a:latin typeface="Lora"/>
                <a:ea typeface="Lora"/>
                <a:cs typeface="Lora"/>
                <a:sym typeface="Lora"/>
              </a:rPr>
              <a:t>										</a:t>
            </a:r>
            <a:r>
              <a:rPr b="0" i="1" lang="ru" sz="1400" u="none" cap="none" strike="noStrike">
                <a:solidFill>
                  <a:schemeClr val="lt2"/>
                </a:solidFill>
                <a:latin typeface="Lora"/>
                <a:ea typeface="Lora"/>
                <a:cs typeface="Lora"/>
                <a:sym typeface="Lora"/>
              </a:rPr>
              <a:t>@</a:t>
            </a:r>
            <a:r>
              <a:rPr i="1" lang="ru">
                <a:solidFill>
                  <a:schemeClr val="lt2"/>
                </a:solidFill>
                <a:latin typeface="Lora"/>
                <a:ea typeface="Lora"/>
                <a:cs typeface="Lora"/>
                <a:sym typeface="Lora"/>
              </a:rPr>
              <a:t>Someone</a:t>
            </a:r>
            <a:endParaRPr b="0" i="0" sz="1400" u="none" cap="none" strike="noStrike">
              <a:solidFill>
                <a:schemeClr val="lt2"/>
              </a:solidFill>
              <a:latin typeface="Lora"/>
              <a:ea typeface="Lora"/>
              <a:cs typeface="Lora"/>
              <a:sym typeface="Lo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b4a731ff25_0_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g2b4a731ff25_0_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9" name="Google Shape;119;g2b4a731ff25_0_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20" name="Google Shape;120;g2b4a731ff25_0_79"/>
          <p:cNvPicPr preferRelativeResize="0"/>
          <p:nvPr/>
        </p:nvPicPr>
        <p:blipFill>
          <a:blip r:embed="rId3">
            <a:alphaModFix/>
          </a:blip>
          <a:stretch>
            <a:fillRect/>
          </a:stretch>
        </p:blipFill>
        <p:spPr>
          <a:xfrm>
            <a:off x="1565690" y="726575"/>
            <a:ext cx="6012626" cy="3690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b466a1753f_0_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What is Jdbc </a:t>
            </a:r>
            <a:r>
              <a:rPr lang="ru" u="sng"/>
              <a:t>Driver</a:t>
            </a:r>
            <a:r>
              <a:rPr lang="ru"/>
              <a:t>?</a:t>
            </a:r>
            <a:endParaRPr/>
          </a:p>
          <a:p>
            <a:pPr indent="0" lvl="0" marL="0" rtl="0" algn="l">
              <a:lnSpc>
                <a:spcPct val="100000"/>
              </a:lnSpc>
              <a:spcBef>
                <a:spcPts val="0"/>
              </a:spcBef>
              <a:spcAft>
                <a:spcPts val="0"/>
              </a:spcAft>
              <a:buSzPct val="111111"/>
              <a:buNone/>
            </a:pPr>
            <a:r>
              <a:t/>
            </a:r>
            <a:endParaRPr/>
          </a:p>
        </p:txBody>
      </p:sp>
      <p:sp>
        <p:nvSpPr>
          <p:cNvPr id="126" name="Google Shape;126;g2b466a1753f_0_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27" name="Google Shape;127;g2b466a1753f_0_47"/>
          <p:cNvSpPr txBox="1"/>
          <p:nvPr>
            <p:ph idx="1" type="body"/>
          </p:nvPr>
        </p:nvSpPr>
        <p:spPr>
          <a:xfrm>
            <a:off x="311700" y="2696338"/>
            <a:ext cx="8520600" cy="1872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t/>
            </a:r>
            <a:endParaRPr/>
          </a:p>
        </p:txBody>
      </p:sp>
      <p:sp>
        <p:nvSpPr>
          <p:cNvPr id="128" name="Google Shape;128;g2b466a1753f_0_47"/>
          <p:cNvSpPr/>
          <p:nvPr/>
        </p:nvSpPr>
        <p:spPr>
          <a:xfrm>
            <a:off x="393300" y="1116225"/>
            <a:ext cx="5011500" cy="3331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1" lang="ru" sz="1600" u="none" cap="none" strike="noStrike">
                <a:solidFill>
                  <a:schemeClr val="lt2"/>
                </a:solidFill>
                <a:latin typeface="Lora"/>
                <a:ea typeface="Lora"/>
                <a:cs typeface="Lora"/>
                <a:sym typeface="Lora"/>
              </a:rPr>
              <a:t>“</a:t>
            </a:r>
            <a:r>
              <a:rPr i="1" lang="ru" sz="1600">
                <a:solidFill>
                  <a:schemeClr val="lt2"/>
                </a:solidFill>
                <a:latin typeface="Lora"/>
                <a:ea typeface="Lora"/>
                <a:cs typeface="Lora"/>
                <a:sym typeface="Lora"/>
              </a:rPr>
              <a:t>The </a:t>
            </a:r>
            <a:r>
              <a:rPr b="1" i="1" lang="ru" sz="1600">
                <a:solidFill>
                  <a:schemeClr val="lt2"/>
                </a:solidFill>
                <a:latin typeface="Lora"/>
                <a:ea typeface="Lora"/>
                <a:cs typeface="Lora"/>
                <a:sym typeface="Lora"/>
              </a:rPr>
              <a:t>JDBC driver</a:t>
            </a:r>
            <a:r>
              <a:rPr i="1" lang="ru" sz="1600">
                <a:solidFill>
                  <a:schemeClr val="lt2"/>
                </a:solidFill>
                <a:latin typeface="Lora"/>
                <a:ea typeface="Lora"/>
                <a:cs typeface="Lora"/>
                <a:sym typeface="Lora"/>
              </a:rPr>
              <a:t> handles the communication between the Java application and the database server. It translates Java Database Connectivity (JDBC) calls made by the application into the corresponding database-specific calls.</a:t>
            </a:r>
            <a:endParaRPr i="1" sz="1600">
              <a:solidFill>
                <a:schemeClr val="lt2"/>
              </a:solidFill>
              <a:latin typeface="Lora"/>
              <a:ea typeface="Lora"/>
              <a:cs typeface="Lora"/>
              <a:sym typeface="Lora"/>
            </a:endParaRPr>
          </a:p>
          <a:p>
            <a:pPr indent="0" lvl="0" marL="0" marR="0" rtl="0" algn="just">
              <a:lnSpc>
                <a:spcPct val="100000"/>
              </a:lnSpc>
              <a:spcBef>
                <a:spcPts val="0"/>
              </a:spcBef>
              <a:spcAft>
                <a:spcPts val="0"/>
              </a:spcAft>
              <a:buClr>
                <a:srgbClr val="000000"/>
              </a:buClr>
              <a:buSzPts val="1600"/>
              <a:buFont typeface="Arial"/>
              <a:buNone/>
            </a:pPr>
            <a:r>
              <a:t/>
            </a:r>
            <a:endParaRPr i="1" sz="1600">
              <a:solidFill>
                <a:schemeClr val="lt2"/>
              </a:solidFill>
              <a:latin typeface="Lora"/>
              <a:ea typeface="Lora"/>
              <a:cs typeface="Lora"/>
              <a:sym typeface="Lora"/>
            </a:endParaRPr>
          </a:p>
          <a:p>
            <a:pPr indent="0" lvl="0" marL="0" marR="0" rtl="0" algn="just">
              <a:lnSpc>
                <a:spcPct val="100000"/>
              </a:lnSpc>
              <a:spcBef>
                <a:spcPts val="0"/>
              </a:spcBef>
              <a:spcAft>
                <a:spcPts val="0"/>
              </a:spcAft>
              <a:buClr>
                <a:srgbClr val="000000"/>
              </a:buClr>
              <a:buSzPts val="1600"/>
              <a:buFont typeface="Arial"/>
              <a:buNone/>
            </a:pPr>
            <a:r>
              <a:t/>
            </a:r>
            <a:endParaRPr i="1" sz="1600">
              <a:solidFill>
                <a:schemeClr val="lt2"/>
              </a:solidFill>
              <a:latin typeface="Lora"/>
              <a:ea typeface="Lora"/>
              <a:cs typeface="Lora"/>
              <a:sym typeface="Lora"/>
            </a:endParaRPr>
          </a:p>
          <a:p>
            <a:pPr indent="0" lvl="0" marL="0" marR="0" rtl="0" algn="just">
              <a:lnSpc>
                <a:spcPct val="100000"/>
              </a:lnSpc>
              <a:spcBef>
                <a:spcPts val="0"/>
              </a:spcBef>
              <a:spcAft>
                <a:spcPts val="0"/>
              </a:spcAft>
              <a:buClr>
                <a:srgbClr val="000000"/>
              </a:buClr>
              <a:buSzPts val="1600"/>
              <a:buFont typeface="Arial"/>
              <a:buNone/>
            </a:pPr>
            <a:r>
              <a:rPr i="1" lang="ru" sz="1600">
                <a:solidFill>
                  <a:schemeClr val="lt2"/>
                </a:solidFill>
                <a:latin typeface="Lora"/>
                <a:ea typeface="Lora"/>
                <a:cs typeface="Lora"/>
                <a:sym typeface="Lora"/>
              </a:rPr>
              <a:t>Also it handles the low-level details of connection establishment, while the DataSource manages the higher-level aspects of connection pooling, configuration, and transaction coordination.</a:t>
            </a:r>
            <a:r>
              <a:rPr b="0" i="1" lang="ru" sz="1600" u="none" cap="none" strike="noStrike">
                <a:solidFill>
                  <a:schemeClr val="lt2"/>
                </a:solidFill>
                <a:latin typeface="Lora"/>
                <a:ea typeface="Lora"/>
                <a:cs typeface="Lora"/>
                <a:sym typeface="Lora"/>
              </a:rPr>
              <a:t>”</a:t>
            </a:r>
            <a:endParaRPr b="0" i="1" sz="1600" u="none" cap="none" strike="noStrike">
              <a:solidFill>
                <a:schemeClr val="lt2"/>
              </a:solidFill>
              <a:latin typeface="Lora"/>
              <a:ea typeface="Lora"/>
              <a:cs typeface="Lora"/>
              <a:sym typeface="Lora"/>
            </a:endParaRPr>
          </a:p>
          <a:p>
            <a:pPr indent="0" lvl="0" marL="0" marR="0" rtl="0" algn="r">
              <a:lnSpc>
                <a:spcPct val="100000"/>
              </a:lnSpc>
              <a:spcBef>
                <a:spcPts val="1200"/>
              </a:spcBef>
              <a:spcAft>
                <a:spcPts val="1200"/>
              </a:spcAft>
              <a:buClr>
                <a:srgbClr val="000000"/>
              </a:buClr>
              <a:buSzPts val="1800"/>
              <a:buFont typeface="Arial"/>
              <a:buNone/>
            </a:pPr>
            <a:r>
              <a:rPr b="0" i="1" lang="ru" sz="1800" u="none" cap="none" strike="noStrike">
                <a:solidFill>
                  <a:schemeClr val="lt2"/>
                </a:solidFill>
                <a:latin typeface="Lora"/>
                <a:ea typeface="Lora"/>
                <a:cs typeface="Lora"/>
                <a:sym typeface="Lora"/>
              </a:rPr>
              <a:t>										</a:t>
            </a:r>
            <a:endParaRPr b="0" i="0" sz="1400" u="none" cap="none" strike="noStrike">
              <a:solidFill>
                <a:schemeClr val="lt2"/>
              </a:solidFill>
              <a:latin typeface="Lora"/>
              <a:ea typeface="Lora"/>
              <a:cs typeface="Lora"/>
              <a:sym typeface="Lora"/>
            </a:endParaRPr>
          </a:p>
        </p:txBody>
      </p:sp>
      <p:pic>
        <p:nvPicPr>
          <p:cNvPr id="129" name="Google Shape;129;g2b466a1753f_0_47"/>
          <p:cNvPicPr preferRelativeResize="0"/>
          <p:nvPr/>
        </p:nvPicPr>
        <p:blipFill>
          <a:blip r:embed="rId3">
            <a:alphaModFix/>
          </a:blip>
          <a:stretch>
            <a:fillRect/>
          </a:stretch>
        </p:blipFill>
        <p:spPr>
          <a:xfrm>
            <a:off x="5498550" y="863713"/>
            <a:ext cx="3333750" cy="37052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